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114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AA9DE-A795-4648-9697-83E0A32DB46A}" type="datetimeFigureOut">
              <a:rPr lang="en-IN" smtClean="0"/>
              <a:t>26-10-2024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6F218-AC69-4CFA-A66C-795006CA2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0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15B2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E882E-721F-4011-A797-A0B4ECF245EA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15B2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54291-364C-4A03-8A37-4757CD30C1E6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402CE-470A-479F-B527-62077958E6A6}" type="datetime1">
              <a:rPr lang="en-US" smtClean="0"/>
              <a:t>10/26/2024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07569-4317-42F8-8672-80D6E00E8A61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2E252-88F7-43C3-9B42-0E275D78ED00}" type="datetime1">
              <a:rPr lang="en-US" smtClean="0"/>
              <a:t>10/26/2024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1349" y="754380"/>
            <a:ext cx="736530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82865" y="3990340"/>
            <a:ext cx="9446894" cy="364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15B2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B6BA-09C4-454F-BDF3-52A66A3DA664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820" y="4510975"/>
            <a:ext cx="1606601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4876" y="3183636"/>
            <a:ext cx="885698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145" dirty="0">
                <a:latin typeface="Tahoma"/>
                <a:cs typeface="Tahoma"/>
              </a:rPr>
              <a:t>Hooks,</a:t>
            </a:r>
            <a:r>
              <a:rPr sz="6800" spc="-455" dirty="0">
                <a:latin typeface="Tahoma"/>
                <a:cs typeface="Tahoma"/>
              </a:rPr>
              <a:t> </a:t>
            </a:r>
            <a:r>
              <a:rPr sz="6800" spc="130" dirty="0">
                <a:latin typeface="Tahoma"/>
                <a:cs typeface="Tahoma"/>
              </a:rPr>
              <a:t>Props</a:t>
            </a:r>
            <a:r>
              <a:rPr sz="6800" spc="-450" dirty="0">
                <a:latin typeface="Tahoma"/>
                <a:cs typeface="Tahoma"/>
              </a:rPr>
              <a:t> </a:t>
            </a:r>
            <a:r>
              <a:rPr sz="6800" spc="120" dirty="0">
                <a:latin typeface="Tahoma"/>
                <a:cs typeface="Tahoma"/>
              </a:rPr>
              <a:t>and</a:t>
            </a:r>
            <a:r>
              <a:rPr sz="6800" spc="-445" dirty="0">
                <a:latin typeface="Tahoma"/>
                <a:cs typeface="Tahoma"/>
              </a:rPr>
              <a:t> </a:t>
            </a:r>
            <a:r>
              <a:rPr sz="6800" spc="50" dirty="0">
                <a:latin typeface="Tahoma"/>
                <a:cs typeface="Tahoma"/>
              </a:rPr>
              <a:t>State</a:t>
            </a:r>
            <a:endParaRPr sz="6800">
              <a:latin typeface="Tahoma"/>
              <a:cs typeface="Tahom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90D32-3641-1D5E-465F-CC0C358054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704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6697" y="2647188"/>
            <a:ext cx="14935200" cy="521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algn="ctr">
              <a:lnSpc>
                <a:spcPct val="100000"/>
              </a:lnSpc>
              <a:spcBef>
                <a:spcPts val="100"/>
              </a:spcBef>
            </a:pPr>
            <a:r>
              <a:rPr sz="4400" spc="95" dirty="0">
                <a:solidFill>
                  <a:srgbClr val="171717"/>
                </a:solidFill>
                <a:latin typeface="Arial MT"/>
                <a:cs typeface="Arial MT"/>
              </a:rPr>
              <a:t>const</a:t>
            </a:r>
            <a:r>
              <a:rPr sz="4400" spc="-10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2A9FBC"/>
                </a:solidFill>
                <a:latin typeface="Arial MT"/>
                <a:cs typeface="Arial MT"/>
              </a:rPr>
              <a:t>numbers</a:t>
            </a:r>
            <a:r>
              <a:rPr sz="4400" spc="-9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4400" spc="-365" dirty="0">
                <a:solidFill>
                  <a:srgbClr val="171717"/>
                </a:solidFill>
                <a:latin typeface="Arial MT"/>
                <a:cs typeface="Arial MT"/>
              </a:rPr>
              <a:t>=</a:t>
            </a:r>
            <a:r>
              <a:rPr sz="44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["one",</a:t>
            </a:r>
            <a:r>
              <a:rPr sz="4400" spc="-9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"two",</a:t>
            </a:r>
            <a:r>
              <a:rPr sz="44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spc="-10" dirty="0">
                <a:solidFill>
                  <a:srgbClr val="171717"/>
                </a:solidFill>
                <a:latin typeface="Arial MT"/>
                <a:cs typeface="Arial MT"/>
              </a:rPr>
              <a:t>"four"];</a:t>
            </a:r>
            <a:endParaRPr sz="4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30"/>
              </a:spcBef>
            </a:pPr>
            <a:endParaRPr sz="4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400" spc="95" dirty="0">
                <a:solidFill>
                  <a:srgbClr val="171717"/>
                </a:solidFill>
                <a:latin typeface="Arial MT"/>
                <a:cs typeface="Arial MT"/>
              </a:rPr>
              <a:t>const</a:t>
            </a:r>
            <a:r>
              <a:rPr sz="4400" spc="-9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2A9FBC"/>
                </a:solidFill>
                <a:latin typeface="Arial MT"/>
                <a:cs typeface="Arial MT"/>
              </a:rPr>
              <a:t>numbersPrefixed</a:t>
            </a:r>
            <a:r>
              <a:rPr sz="4400" spc="-8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4400" spc="-365" dirty="0">
                <a:solidFill>
                  <a:srgbClr val="171717"/>
                </a:solidFill>
                <a:latin typeface="Arial MT"/>
                <a:cs typeface="Arial MT"/>
              </a:rPr>
              <a:t>=</a:t>
            </a:r>
            <a:r>
              <a:rPr sz="44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2A9FBC"/>
                </a:solidFill>
                <a:latin typeface="Arial MT"/>
                <a:cs typeface="Arial MT"/>
              </a:rPr>
              <a:t>numbers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.</a:t>
            </a:r>
            <a:r>
              <a:rPr sz="4400" dirty="0">
                <a:solidFill>
                  <a:srgbClr val="F15B2A"/>
                </a:solidFill>
                <a:latin typeface="Arial MT"/>
                <a:cs typeface="Arial MT"/>
              </a:rPr>
              <a:t>map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(</a:t>
            </a:r>
            <a:r>
              <a:rPr sz="4400" dirty="0">
                <a:solidFill>
                  <a:srgbClr val="A62E5C"/>
                </a:solidFill>
                <a:latin typeface="Arial MT"/>
                <a:cs typeface="Arial MT"/>
              </a:rPr>
              <a:t>n</a:t>
            </a:r>
            <a:r>
              <a:rPr sz="4400" spc="-85" dirty="0">
                <a:solidFill>
                  <a:srgbClr val="A62E5C"/>
                </a:solidFill>
                <a:latin typeface="Arial MT"/>
                <a:cs typeface="Arial MT"/>
              </a:rPr>
              <a:t> </a:t>
            </a:r>
            <a:r>
              <a:rPr sz="4400" spc="-365" dirty="0">
                <a:solidFill>
                  <a:srgbClr val="171717"/>
                </a:solidFill>
                <a:latin typeface="Arial MT"/>
                <a:cs typeface="Arial MT"/>
              </a:rPr>
              <a:t>=&gt;</a:t>
            </a:r>
            <a:r>
              <a:rPr sz="44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"Number</a:t>
            </a:r>
            <a:r>
              <a:rPr sz="44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"</a:t>
            </a:r>
            <a:r>
              <a:rPr sz="44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spc="-365" dirty="0">
                <a:solidFill>
                  <a:srgbClr val="171717"/>
                </a:solidFill>
                <a:latin typeface="Arial MT"/>
                <a:cs typeface="Arial MT"/>
              </a:rPr>
              <a:t>+</a:t>
            </a:r>
            <a:r>
              <a:rPr sz="44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spc="-25" dirty="0">
                <a:solidFill>
                  <a:srgbClr val="171717"/>
                </a:solidFill>
                <a:latin typeface="Arial MT"/>
                <a:cs typeface="Arial MT"/>
              </a:rPr>
              <a:t>n);</a:t>
            </a:r>
            <a:endParaRPr sz="4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85"/>
              </a:spcBef>
            </a:pPr>
            <a:endParaRPr sz="4400">
              <a:latin typeface="Arial MT"/>
              <a:cs typeface="Arial MT"/>
            </a:endParaRPr>
          </a:p>
          <a:p>
            <a:pPr marL="320675" algn="ctr">
              <a:lnSpc>
                <a:spcPct val="100000"/>
              </a:lnSpc>
            </a:pPr>
            <a:r>
              <a:rPr sz="4400" spc="130" dirty="0">
                <a:solidFill>
                  <a:srgbClr val="171717"/>
                </a:solidFill>
                <a:latin typeface="Arial MT"/>
                <a:cs typeface="Arial MT"/>
              </a:rPr>
              <a:t>//</a:t>
            </a:r>
            <a:r>
              <a:rPr sz="44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spc="65" dirty="0">
                <a:solidFill>
                  <a:srgbClr val="171717"/>
                </a:solidFill>
                <a:latin typeface="Arial MT"/>
                <a:cs typeface="Arial MT"/>
              </a:rPr>
              <a:t>["Number</a:t>
            </a:r>
            <a:r>
              <a:rPr sz="44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spc="-30" dirty="0">
                <a:solidFill>
                  <a:srgbClr val="171717"/>
                </a:solidFill>
                <a:latin typeface="Arial MT"/>
                <a:cs typeface="Arial MT"/>
              </a:rPr>
              <a:t>one",</a:t>
            </a:r>
            <a:r>
              <a:rPr sz="44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"Number</a:t>
            </a:r>
            <a:r>
              <a:rPr sz="44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two",</a:t>
            </a:r>
            <a:r>
              <a:rPr sz="44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171717"/>
                </a:solidFill>
                <a:latin typeface="Arial MT"/>
                <a:cs typeface="Arial MT"/>
              </a:rPr>
              <a:t>"Number</a:t>
            </a:r>
            <a:r>
              <a:rPr sz="44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4400" spc="85" dirty="0">
                <a:solidFill>
                  <a:srgbClr val="171717"/>
                </a:solidFill>
                <a:latin typeface="Arial MT"/>
                <a:cs typeface="Arial MT"/>
              </a:rPr>
              <a:t>four"]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02414" y="3868227"/>
            <a:ext cx="3083560" cy="922019"/>
            <a:chOff x="7602414" y="3868227"/>
            <a:chExt cx="3083560" cy="922019"/>
          </a:xfrm>
        </p:grpSpPr>
        <p:sp>
          <p:nvSpPr>
            <p:cNvPr id="5" name="object 5"/>
            <p:cNvSpPr/>
            <p:nvPr/>
          </p:nvSpPr>
          <p:spPr>
            <a:xfrm>
              <a:off x="7608764" y="3874577"/>
              <a:ext cx="3070860" cy="909319"/>
            </a:xfrm>
            <a:custGeom>
              <a:avLst/>
              <a:gdLst/>
              <a:ahLst/>
              <a:cxnLst/>
              <a:rect l="l" t="t" r="r" b="b"/>
              <a:pathLst>
                <a:path w="3070859" h="909320">
                  <a:moveTo>
                    <a:pt x="2302852" y="0"/>
                  </a:moveTo>
                  <a:lnTo>
                    <a:pt x="767617" y="0"/>
                  </a:lnTo>
                  <a:lnTo>
                    <a:pt x="767617" y="454620"/>
                  </a:lnTo>
                  <a:lnTo>
                    <a:pt x="0" y="454620"/>
                  </a:lnTo>
                  <a:lnTo>
                    <a:pt x="1535235" y="909237"/>
                  </a:lnTo>
                  <a:lnTo>
                    <a:pt x="3070471" y="454620"/>
                  </a:lnTo>
                  <a:lnTo>
                    <a:pt x="2302852" y="454620"/>
                  </a:lnTo>
                  <a:lnTo>
                    <a:pt x="2302852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08764" y="3874577"/>
              <a:ext cx="3070860" cy="909319"/>
            </a:xfrm>
            <a:custGeom>
              <a:avLst/>
              <a:gdLst/>
              <a:ahLst/>
              <a:cxnLst/>
              <a:rect l="l" t="t" r="r" b="b"/>
              <a:pathLst>
                <a:path w="3070859" h="909320">
                  <a:moveTo>
                    <a:pt x="0" y="454620"/>
                  </a:moveTo>
                  <a:lnTo>
                    <a:pt x="767617" y="454620"/>
                  </a:lnTo>
                  <a:lnTo>
                    <a:pt x="767617" y="0"/>
                  </a:lnTo>
                  <a:lnTo>
                    <a:pt x="2302853" y="0"/>
                  </a:lnTo>
                  <a:lnTo>
                    <a:pt x="2302853" y="454620"/>
                  </a:lnTo>
                  <a:lnTo>
                    <a:pt x="3070471" y="454620"/>
                  </a:lnTo>
                  <a:lnTo>
                    <a:pt x="1535236" y="909238"/>
                  </a:lnTo>
                  <a:lnTo>
                    <a:pt x="0" y="454620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91342" y="6084483"/>
            <a:ext cx="3083560" cy="870585"/>
            <a:chOff x="7491342" y="6084483"/>
            <a:chExt cx="3083560" cy="870585"/>
          </a:xfrm>
        </p:grpSpPr>
        <p:sp>
          <p:nvSpPr>
            <p:cNvPr id="8" name="object 8"/>
            <p:cNvSpPr/>
            <p:nvPr/>
          </p:nvSpPr>
          <p:spPr>
            <a:xfrm>
              <a:off x="7497692" y="6090833"/>
              <a:ext cx="3070860" cy="857885"/>
            </a:xfrm>
            <a:custGeom>
              <a:avLst/>
              <a:gdLst/>
              <a:ahLst/>
              <a:cxnLst/>
              <a:rect l="l" t="t" r="r" b="b"/>
              <a:pathLst>
                <a:path w="3070859" h="857884">
                  <a:moveTo>
                    <a:pt x="2302852" y="0"/>
                  </a:moveTo>
                  <a:lnTo>
                    <a:pt x="767618" y="0"/>
                  </a:lnTo>
                  <a:lnTo>
                    <a:pt x="767618" y="428790"/>
                  </a:lnTo>
                  <a:lnTo>
                    <a:pt x="0" y="428790"/>
                  </a:lnTo>
                  <a:lnTo>
                    <a:pt x="1535235" y="857578"/>
                  </a:lnTo>
                  <a:lnTo>
                    <a:pt x="3070471" y="428790"/>
                  </a:lnTo>
                  <a:lnTo>
                    <a:pt x="2302852" y="428790"/>
                  </a:lnTo>
                  <a:lnTo>
                    <a:pt x="2302852" y="0"/>
                  </a:lnTo>
                  <a:close/>
                </a:path>
              </a:pathLst>
            </a:custGeom>
            <a:solidFill>
              <a:srgbClr val="F15B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7692" y="6090833"/>
              <a:ext cx="3070860" cy="857885"/>
            </a:xfrm>
            <a:custGeom>
              <a:avLst/>
              <a:gdLst/>
              <a:ahLst/>
              <a:cxnLst/>
              <a:rect l="l" t="t" r="r" b="b"/>
              <a:pathLst>
                <a:path w="3070859" h="857884">
                  <a:moveTo>
                    <a:pt x="0" y="428789"/>
                  </a:moveTo>
                  <a:lnTo>
                    <a:pt x="767617" y="428789"/>
                  </a:lnTo>
                  <a:lnTo>
                    <a:pt x="767617" y="0"/>
                  </a:lnTo>
                  <a:lnTo>
                    <a:pt x="2302853" y="0"/>
                  </a:lnTo>
                  <a:lnTo>
                    <a:pt x="2302853" y="428789"/>
                  </a:lnTo>
                  <a:lnTo>
                    <a:pt x="3070471" y="428789"/>
                  </a:lnTo>
                  <a:lnTo>
                    <a:pt x="1535236" y="857579"/>
                  </a:lnTo>
                  <a:lnTo>
                    <a:pt x="0" y="428789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81848A-5C3B-7839-A4D9-3EC99136E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496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-315" dirty="0"/>
              <a:t> </a:t>
            </a:r>
            <a:r>
              <a:rPr spc="-85" dirty="0"/>
              <a:t>key</a:t>
            </a:r>
            <a:r>
              <a:rPr spc="-305" dirty="0"/>
              <a:t> </a:t>
            </a:r>
            <a:r>
              <a:rPr spc="114" dirty="0"/>
              <a:t>prop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7725" y="5803284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8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0"/>
              </a:spcBef>
            </a:pPr>
            <a:r>
              <a:rPr sz="3000" spc="-254" dirty="0">
                <a:solidFill>
                  <a:srgbClr val="FFFFFF"/>
                </a:solidFill>
                <a:latin typeface="Arial Black"/>
                <a:cs typeface="Arial Black"/>
              </a:rPr>
              <a:t>432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Arial Black"/>
                <a:cs typeface="Arial Black"/>
              </a:rPr>
              <a:t>Tree</a:t>
            </a:r>
            <a:r>
              <a:rPr sz="300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/>
                <a:cs typeface="Arial Black"/>
              </a:rPr>
              <a:t>Lane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7725" y="70955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8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0"/>
              </a:spcBef>
            </a:pP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495</a:t>
            </a:r>
            <a:r>
              <a:rPr sz="30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FFFFFF"/>
                </a:solidFill>
                <a:latin typeface="Arial Black"/>
                <a:cs typeface="Arial Black"/>
              </a:rPr>
              <a:t>Newton</a:t>
            </a:r>
            <a:r>
              <a:rPr sz="30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1114" y="5593575"/>
            <a:ext cx="861694" cy="2869565"/>
          </a:xfrm>
          <a:custGeom>
            <a:avLst/>
            <a:gdLst/>
            <a:ahLst/>
            <a:cxnLst/>
            <a:rect l="l" t="t" r="r" b="b"/>
            <a:pathLst>
              <a:path w="861695" h="2869565">
                <a:moveTo>
                  <a:pt x="861501" y="2869186"/>
                </a:moveTo>
                <a:lnTo>
                  <a:pt x="784072" y="2868029"/>
                </a:lnTo>
                <a:lnTo>
                  <a:pt x="711197" y="2864694"/>
                </a:lnTo>
                <a:lnTo>
                  <a:pt x="644092" y="2859384"/>
                </a:lnTo>
                <a:lnTo>
                  <a:pt x="583972" y="2852302"/>
                </a:lnTo>
                <a:lnTo>
                  <a:pt x="532056" y="2843649"/>
                </a:lnTo>
                <a:lnTo>
                  <a:pt x="489559" y="2833630"/>
                </a:lnTo>
                <a:lnTo>
                  <a:pt x="437688" y="2810301"/>
                </a:lnTo>
                <a:lnTo>
                  <a:pt x="430748" y="2797397"/>
                </a:lnTo>
                <a:lnTo>
                  <a:pt x="430752" y="1506382"/>
                </a:lnTo>
                <a:lnTo>
                  <a:pt x="423812" y="1493477"/>
                </a:lnTo>
                <a:lnTo>
                  <a:pt x="371941" y="1470148"/>
                </a:lnTo>
                <a:lnTo>
                  <a:pt x="329444" y="1460129"/>
                </a:lnTo>
                <a:lnTo>
                  <a:pt x="277528" y="1451476"/>
                </a:lnTo>
                <a:lnTo>
                  <a:pt x="217408" y="1444394"/>
                </a:lnTo>
                <a:lnTo>
                  <a:pt x="150303" y="1439084"/>
                </a:lnTo>
                <a:lnTo>
                  <a:pt x="77428" y="1435749"/>
                </a:lnTo>
                <a:lnTo>
                  <a:pt x="0" y="1434593"/>
                </a:lnTo>
                <a:lnTo>
                  <a:pt x="77428" y="1433436"/>
                </a:lnTo>
                <a:lnTo>
                  <a:pt x="150303" y="1430101"/>
                </a:lnTo>
                <a:lnTo>
                  <a:pt x="217408" y="1424791"/>
                </a:lnTo>
                <a:lnTo>
                  <a:pt x="277528" y="1417709"/>
                </a:lnTo>
                <a:lnTo>
                  <a:pt x="329444" y="1409056"/>
                </a:lnTo>
                <a:lnTo>
                  <a:pt x="371941" y="1399037"/>
                </a:lnTo>
                <a:lnTo>
                  <a:pt x="423812" y="1375708"/>
                </a:lnTo>
                <a:lnTo>
                  <a:pt x="430752" y="1362804"/>
                </a:lnTo>
                <a:lnTo>
                  <a:pt x="430752" y="71789"/>
                </a:lnTo>
                <a:lnTo>
                  <a:pt x="437692" y="58885"/>
                </a:lnTo>
                <a:lnTo>
                  <a:pt x="489562" y="35555"/>
                </a:lnTo>
                <a:lnTo>
                  <a:pt x="532059" y="25536"/>
                </a:lnTo>
                <a:lnTo>
                  <a:pt x="583976" y="16883"/>
                </a:lnTo>
                <a:lnTo>
                  <a:pt x="644095" y="9801"/>
                </a:lnTo>
                <a:lnTo>
                  <a:pt x="711200" y="4491"/>
                </a:lnTo>
                <a:lnTo>
                  <a:pt x="784075" y="1156"/>
                </a:lnTo>
                <a:lnTo>
                  <a:pt x="861504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2595" y="6711188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30" dirty="0">
                <a:solidFill>
                  <a:srgbClr val="404040"/>
                </a:solidFill>
                <a:latin typeface="Arial Black"/>
                <a:cs typeface="Arial Black"/>
              </a:rPr>
              <a:t>map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8351" y="2315971"/>
            <a:ext cx="50723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404040"/>
                </a:solidFill>
                <a:latin typeface="Arial Black"/>
                <a:cs typeface="Arial Black"/>
              </a:rPr>
              <a:t>Array: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404040"/>
                </a:solidFill>
                <a:latin typeface="Arial Black"/>
                <a:cs typeface="Arial Black"/>
              </a:rPr>
              <a:t>"432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404040"/>
                </a:solidFill>
                <a:latin typeface="Arial Black"/>
                <a:cs typeface="Arial Black"/>
              </a:rPr>
              <a:t>Tree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Lane"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"495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Newton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54" dirty="0">
                <a:solidFill>
                  <a:srgbClr val="404040"/>
                </a:solidFill>
                <a:latin typeface="Arial Black"/>
                <a:cs typeface="Arial Black"/>
              </a:rPr>
              <a:t>St"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2672" y="2303780"/>
            <a:ext cx="507238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404040"/>
                </a:solidFill>
                <a:latin typeface="Arial Black"/>
                <a:cs typeface="Arial Black"/>
              </a:rPr>
              <a:t>Array: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2A9FBC"/>
                </a:solidFill>
                <a:latin typeface="Arial Black"/>
                <a:cs typeface="Arial Black"/>
              </a:rPr>
              <a:t>{</a:t>
            </a:r>
            <a:r>
              <a:rPr sz="3000" spc="-220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2A9FBC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2A9FBC"/>
                </a:solidFill>
                <a:latin typeface="Arial Black"/>
                <a:cs typeface="Arial Black"/>
              </a:rPr>
              <a:t>"33</a:t>
            </a:r>
            <a:r>
              <a:rPr sz="3000" spc="-22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345" dirty="0">
                <a:solidFill>
                  <a:srgbClr val="2A9FBC"/>
                </a:solidFill>
                <a:latin typeface="Arial Black"/>
                <a:cs typeface="Arial Black"/>
              </a:rPr>
              <a:t>Palm</a:t>
            </a:r>
            <a:r>
              <a:rPr sz="3000" spc="-210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40" dirty="0">
                <a:solidFill>
                  <a:srgbClr val="2A9FBC"/>
                </a:solidFill>
                <a:latin typeface="Arial Black"/>
                <a:cs typeface="Arial Black"/>
              </a:rPr>
              <a:t>Dr"</a:t>
            </a:r>
            <a:r>
              <a:rPr sz="3000" spc="-220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2A9FBC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404040"/>
                </a:solidFill>
                <a:latin typeface="Arial Black"/>
                <a:cs typeface="Arial Black"/>
              </a:rPr>
              <a:t>"432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404040"/>
                </a:solidFill>
                <a:latin typeface="Arial Black"/>
                <a:cs typeface="Arial Black"/>
              </a:rPr>
              <a:t>Tree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Lane"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"495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Newton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54" dirty="0">
                <a:solidFill>
                  <a:srgbClr val="404040"/>
                </a:solidFill>
                <a:latin typeface="Arial Black"/>
                <a:cs typeface="Arial Black"/>
              </a:rPr>
              <a:t>St"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49014" y="5176951"/>
            <a:ext cx="4296410" cy="1082675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300355" rIns="0" bIns="0" rtlCol="0">
            <a:spAutoFit/>
          </a:bodyPr>
          <a:lstStyle/>
          <a:p>
            <a:pPr marL="1186180">
              <a:lnSpc>
                <a:spcPct val="100000"/>
              </a:lnSpc>
              <a:spcBef>
                <a:spcPts val="2365"/>
              </a:spcBef>
            </a:pPr>
            <a:r>
              <a:rPr sz="3000" spc="-250" dirty="0">
                <a:solidFill>
                  <a:srgbClr val="FFFFFF"/>
                </a:solidFill>
                <a:latin typeface="Arial Black"/>
                <a:cs typeface="Arial Black"/>
              </a:rPr>
              <a:t>33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40" dirty="0">
                <a:solidFill>
                  <a:srgbClr val="FFFFFF"/>
                </a:solidFill>
                <a:latin typeface="Arial Black"/>
                <a:cs typeface="Arial Black"/>
              </a:rPr>
              <a:t>Palm</a:t>
            </a:r>
            <a:r>
              <a:rPr sz="30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Black"/>
                <a:cs typeface="Arial Black"/>
              </a:rPr>
              <a:t>Dr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7677" y="6469204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300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5"/>
              </a:spcBef>
            </a:pPr>
            <a:r>
              <a:rPr sz="3000" spc="-254" dirty="0">
                <a:solidFill>
                  <a:srgbClr val="FFFFFF"/>
                </a:solidFill>
                <a:latin typeface="Arial Black"/>
                <a:cs typeface="Arial Black"/>
              </a:rPr>
              <a:t>432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Arial Black"/>
                <a:cs typeface="Arial Black"/>
              </a:rPr>
              <a:t>Tree</a:t>
            </a:r>
            <a:r>
              <a:rPr sz="300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/>
                <a:cs typeface="Arial Black"/>
              </a:rPr>
              <a:t>Lane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7677" y="7761458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300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5"/>
              </a:spcBef>
            </a:pP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495</a:t>
            </a:r>
            <a:r>
              <a:rPr sz="30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FFFFFF"/>
                </a:solidFill>
                <a:latin typeface="Arial Black"/>
                <a:cs typeface="Arial Black"/>
              </a:rPr>
              <a:t>Newton</a:t>
            </a:r>
            <a:r>
              <a:rPr sz="30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68492" y="4804770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34880" y="6692900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30" dirty="0">
                <a:solidFill>
                  <a:srgbClr val="404040"/>
                </a:solidFill>
                <a:latin typeface="Arial Black"/>
                <a:cs typeface="Arial Black"/>
              </a:rPr>
              <a:t>map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1834C0E-F497-48AD-6A63-CBA4614ADC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496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-315" dirty="0"/>
              <a:t> </a:t>
            </a:r>
            <a:r>
              <a:rPr spc="-85" dirty="0"/>
              <a:t>key</a:t>
            </a:r>
            <a:r>
              <a:rPr spc="-305" dirty="0"/>
              <a:t> </a:t>
            </a:r>
            <a:r>
              <a:rPr spc="114" dirty="0"/>
              <a:t>prop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7725" y="5803284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8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0"/>
              </a:spcBef>
            </a:pPr>
            <a:r>
              <a:rPr sz="3000" spc="-254" dirty="0">
                <a:solidFill>
                  <a:srgbClr val="FFFFFF"/>
                </a:solidFill>
                <a:latin typeface="Arial Black"/>
                <a:cs typeface="Arial Black"/>
              </a:rPr>
              <a:t>432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Arial Black"/>
                <a:cs typeface="Arial Black"/>
              </a:rPr>
              <a:t>Tree</a:t>
            </a:r>
            <a:r>
              <a:rPr sz="300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/>
                <a:cs typeface="Arial Black"/>
              </a:rPr>
              <a:t>Lane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7725" y="70955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298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0"/>
              </a:spcBef>
            </a:pP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495</a:t>
            </a:r>
            <a:r>
              <a:rPr sz="30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FFFFFF"/>
                </a:solidFill>
                <a:latin typeface="Arial Black"/>
                <a:cs typeface="Arial Black"/>
              </a:rPr>
              <a:t>Newton</a:t>
            </a:r>
            <a:r>
              <a:rPr sz="30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1114" y="5593575"/>
            <a:ext cx="861694" cy="2869565"/>
          </a:xfrm>
          <a:custGeom>
            <a:avLst/>
            <a:gdLst/>
            <a:ahLst/>
            <a:cxnLst/>
            <a:rect l="l" t="t" r="r" b="b"/>
            <a:pathLst>
              <a:path w="861695" h="2869565">
                <a:moveTo>
                  <a:pt x="861501" y="2869186"/>
                </a:moveTo>
                <a:lnTo>
                  <a:pt x="784072" y="2868029"/>
                </a:lnTo>
                <a:lnTo>
                  <a:pt x="711197" y="2864694"/>
                </a:lnTo>
                <a:lnTo>
                  <a:pt x="644092" y="2859384"/>
                </a:lnTo>
                <a:lnTo>
                  <a:pt x="583972" y="2852302"/>
                </a:lnTo>
                <a:lnTo>
                  <a:pt x="532056" y="2843649"/>
                </a:lnTo>
                <a:lnTo>
                  <a:pt x="489559" y="2833630"/>
                </a:lnTo>
                <a:lnTo>
                  <a:pt x="437688" y="2810301"/>
                </a:lnTo>
                <a:lnTo>
                  <a:pt x="430748" y="2797397"/>
                </a:lnTo>
                <a:lnTo>
                  <a:pt x="430752" y="1506382"/>
                </a:lnTo>
                <a:lnTo>
                  <a:pt x="423812" y="1493477"/>
                </a:lnTo>
                <a:lnTo>
                  <a:pt x="371941" y="1470148"/>
                </a:lnTo>
                <a:lnTo>
                  <a:pt x="329444" y="1460129"/>
                </a:lnTo>
                <a:lnTo>
                  <a:pt x="277528" y="1451476"/>
                </a:lnTo>
                <a:lnTo>
                  <a:pt x="217408" y="1444394"/>
                </a:lnTo>
                <a:lnTo>
                  <a:pt x="150303" y="1439084"/>
                </a:lnTo>
                <a:lnTo>
                  <a:pt x="77428" y="1435749"/>
                </a:lnTo>
                <a:lnTo>
                  <a:pt x="0" y="1434593"/>
                </a:lnTo>
                <a:lnTo>
                  <a:pt x="77428" y="1433436"/>
                </a:lnTo>
                <a:lnTo>
                  <a:pt x="150303" y="1430101"/>
                </a:lnTo>
                <a:lnTo>
                  <a:pt x="217408" y="1424791"/>
                </a:lnTo>
                <a:lnTo>
                  <a:pt x="277528" y="1417709"/>
                </a:lnTo>
                <a:lnTo>
                  <a:pt x="329444" y="1409056"/>
                </a:lnTo>
                <a:lnTo>
                  <a:pt x="371941" y="1399037"/>
                </a:lnTo>
                <a:lnTo>
                  <a:pt x="423812" y="1375708"/>
                </a:lnTo>
                <a:lnTo>
                  <a:pt x="430752" y="1362804"/>
                </a:lnTo>
                <a:lnTo>
                  <a:pt x="430752" y="71789"/>
                </a:lnTo>
                <a:lnTo>
                  <a:pt x="437692" y="58885"/>
                </a:lnTo>
                <a:lnTo>
                  <a:pt x="489562" y="35555"/>
                </a:lnTo>
                <a:lnTo>
                  <a:pt x="532059" y="25536"/>
                </a:lnTo>
                <a:lnTo>
                  <a:pt x="583976" y="16883"/>
                </a:lnTo>
                <a:lnTo>
                  <a:pt x="644095" y="9801"/>
                </a:lnTo>
                <a:lnTo>
                  <a:pt x="711200" y="4491"/>
                </a:lnTo>
                <a:lnTo>
                  <a:pt x="784075" y="1156"/>
                </a:lnTo>
                <a:lnTo>
                  <a:pt x="861504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2595" y="6711188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30" dirty="0">
                <a:solidFill>
                  <a:srgbClr val="404040"/>
                </a:solidFill>
                <a:latin typeface="Arial Black"/>
                <a:cs typeface="Arial Black"/>
              </a:rPr>
              <a:t>map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8351" y="2315971"/>
            <a:ext cx="50723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404040"/>
                </a:solidFill>
                <a:latin typeface="Arial Black"/>
                <a:cs typeface="Arial Black"/>
              </a:rPr>
              <a:t>Array: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404040"/>
                </a:solidFill>
                <a:latin typeface="Arial Black"/>
                <a:cs typeface="Arial Black"/>
              </a:rPr>
              <a:t>"432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404040"/>
                </a:solidFill>
                <a:latin typeface="Arial Black"/>
                <a:cs typeface="Arial Black"/>
              </a:rPr>
              <a:t>Tree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Lane"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"495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Newton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54" dirty="0">
                <a:solidFill>
                  <a:srgbClr val="404040"/>
                </a:solidFill>
                <a:latin typeface="Arial Black"/>
                <a:cs typeface="Arial Black"/>
              </a:rPr>
              <a:t>St"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2672" y="2303780"/>
            <a:ext cx="507238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404040"/>
                </a:solidFill>
                <a:latin typeface="Arial Black"/>
                <a:cs typeface="Arial Black"/>
              </a:rPr>
              <a:t>Array: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2A9FBC"/>
                </a:solidFill>
                <a:latin typeface="Arial Black"/>
                <a:cs typeface="Arial Black"/>
              </a:rPr>
              <a:t>{</a:t>
            </a:r>
            <a:r>
              <a:rPr sz="3000" spc="-220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2A9FBC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2A9FBC"/>
                </a:solidFill>
                <a:latin typeface="Arial Black"/>
                <a:cs typeface="Arial Black"/>
              </a:rPr>
              <a:t>"33</a:t>
            </a:r>
            <a:r>
              <a:rPr sz="3000" spc="-22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345" dirty="0">
                <a:solidFill>
                  <a:srgbClr val="2A9FBC"/>
                </a:solidFill>
                <a:latin typeface="Arial Black"/>
                <a:cs typeface="Arial Black"/>
              </a:rPr>
              <a:t>Palm</a:t>
            </a:r>
            <a:r>
              <a:rPr sz="3000" spc="-210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40" dirty="0">
                <a:solidFill>
                  <a:srgbClr val="2A9FBC"/>
                </a:solidFill>
                <a:latin typeface="Arial Black"/>
                <a:cs typeface="Arial Black"/>
              </a:rPr>
              <a:t>Dr"</a:t>
            </a:r>
            <a:r>
              <a:rPr sz="3000" spc="-220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2A9FBC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404040"/>
                </a:solidFill>
                <a:latin typeface="Arial Black"/>
                <a:cs typeface="Arial Black"/>
              </a:rPr>
              <a:t>"432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404040"/>
                </a:solidFill>
                <a:latin typeface="Arial Black"/>
                <a:cs typeface="Arial Black"/>
              </a:rPr>
              <a:t>Tree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Lane"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"495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Newton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54" dirty="0">
                <a:solidFill>
                  <a:srgbClr val="404040"/>
                </a:solidFill>
                <a:latin typeface="Arial Black"/>
                <a:cs typeface="Arial Black"/>
              </a:rPr>
              <a:t>St"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49014" y="5176951"/>
            <a:ext cx="4296410" cy="1082675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300355" rIns="0" bIns="0" rtlCol="0">
            <a:spAutoFit/>
          </a:bodyPr>
          <a:lstStyle/>
          <a:p>
            <a:pPr marL="1186180">
              <a:lnSpc>
                <a:spcPct val="100000"/>
              </a:lnSpc>
              <a:spcBef>
                <a:spcPts val="2365"/>
              </a:spcBef>
            </a:pPr>
            <a:r>
              <a:rPr sz="3000" spc="-250" dirty="0">
                <a:solidFill>
                  <a:srgbClr val="FFFFFF"/>
                </a:solidFill>
                <a:latin typeface="Arial Black"/>
                <a:cs typeface="Arial Black"/>
              </a:rPr>
              <a:t>33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40" dirty="0">
                <a:solidFill>
                  <a:srgbClr val="FFFFFF"/>
                </a:solidFill>
                <a:latin typeface="Arial Black"/>
                <a:cs typeface="Arial Black"/>
              </a:rPr>
              <a:t>Palm</a:t>
            </a:r>
            <a:r>
              <a:rPr sz="30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Black"/>
                <a:cs typeface="Arial Black"/>
              </a:rPr>
              <a:t>Dr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7677" y="6469204"/>
            <a:ext cx="4296410" cy="1082675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300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5"/>
              </a:spcBef>
            </a:pPr>
            <a:r>
              <a:rPr sz="3000" spc="-254" dirty="0">
                <a:solidFill>
                  <a:srgbClr val="FFFFFF"/>
                </a:solidFill>
                <a:latin typeface="Arial Black"/>
                <a:cs typeface="Arial Black"/>
              </a:rPr>
              <a:t>432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Arial Black"/>
                <a:cs typeface="Arial Black"/>
              </a:rPr>
              <a:t>Tree</a:t>
            </a:r>
            <a:r>
              <a:rPr sz="300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/>
                <a:cs typeface="Arial Black"/>
              </a:rPr>
              <a:t>Lane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7677" y="7761458"/>
            <a:ext cx="4296410" cy="1082675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300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5"/>
              </a:spcBef>
            </a:pP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495</a:t>
            </a:r>
            <a:r>
              <a:rPr sz="30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FFFFFF"/>
                </a:solidFill>
                <a:latin typeface="Arial Black"/>
                <a:cs typeface="Arial Black"/>
              </a:rPr>
              <a:t>Newton</a:t>
            </a:r>
            <a:r>
              <a:rPr sz="30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68492" y="4804770"/>
            <a:ext cx="861694" cy="4358640"/>
          </a:xfrm>
          <a:custGeom>
            <a:avLst/>
            <a:gdLst/>
            <a:ahLst/>
            <a:cxnLst/>
            <a:rect l="l" t="t" r="r" b="b"/>
            <a:pathLst>
              <a:path w="861695" h="4358640">
                <a:moveTo>
                  <a:pt x="861501" y="4358514"/>
                </a:moveTo>
                <a:lnTo>
                  <a:pt x="784072" y="4357357"/>
                </a:lnTo>
                <a:lnTo>
                  <a:pt x="711197" y="4354022"/>
                </a:lnTo>
                <a:lnTo>
                  <a:pt x="644091" y="4348712"/>
                </a:lnTo>
                <a:lnTo>
                  <a:pt x="583972" y="4341630"/>
                </a:lnTo>
                <a:lnTo>
                  <a:pt x="532055" y="4332977"/>
                </a:lnTo>
                <a:lnTo>
                  <a:pt x="489558" y="4322958"/>
                </a:lnTo>
                <a:lnTo>
                  <a:pt x="437688" y="4299629"/>
                </a:lnTo>
                <a:lnTo>
                  <a:pt x="430748" y="4286725"/>
                </a:lnTo>
                <a:lnTo>
                  <a:pt x="430752" y="2251046"/>
                </a:lnTo>
                <a:lnTo>
                  <a:pt x="423812" y="2238141"/>
                </a:lnTo>
                <a:lnTo>
                  <a:pt x="371942" y="2214812"/>
                </a:lnTo>
                <a:lnTo>
                  <a:pt x="329445" y="2204793"/>
                </a:lnTo>
                <a:lnTo>
                  <a:pt x="277528" y="2196140"/>
                </a:lnTo>
                <a:lnTo>
                  <a:pt x="217409" y="2189058"/>
                </a:lnTo>
                <a:lnTo>
                  <a:pt x="150303" y="2183748"/>
                </a:lnTo>
                <a:lnTo>
                  <a:pt x="77428" y="2180413"/>
                </a:lnTo>
                <a:lnTo>
                  <a:pt x="0" y="2179257"/>
                </a:lnTo>
                <a:lnTo>
                  <a:pt x="77428" y="2178100"/>
                </a:lnTo>
                <a:lnTo>
                  <a:pt x="150303" y="2174765"/>
                </a:lnTo>
                <a:lnTo>
                  <a:pt x="217409" y="2169455"/>
                </a:lnTo>
                <a:lnTo>
                  <a:pt x="277528" y="2162373"/>
                </a:lnTo>
                <a:lnTo>
                  <a:pt x="329445" y="2153720"/>
                </a:lnTo>
                <a:lnTo>
                  <a:pt x="371942" y="2143701"/>
                </a:lnTo>
                <a:lnTo>
                  <a:pt x="423812" y="2120372"/>
                </a:lnTo>
                <a:lnTo>
                  <a:pt x="430752" y="2107468"/>
                </a:lnTo>
                <a:lnTo>
                  <a:pt x="430752" y="71788"/>
                </a:lnTo>
                <a:lnTo>
                  <a:pt x="437692" y="58884"/>
                </a:lnTo>
                <a:lnTo>
                  <a:pt x="489563" y="35555"/>
                </a:lnTo>
                <a:lnTo>
                  <a:pt x="532060" y="25536"/>
                </a:lnTo>
                <a:lnTo>
                  <a:pt x="583977" y="16883"/>
                </a:lnTo>
                <a:lnTo>
                  <a:pt x="644096" y="9801"/>
                </a:lnTo>
                <a:lnTo>
                  <a:pt x="711202" y="4491"/>
                </a:lnTo>
                <a:lnTo>
                  <a:pt x="784077" y="1156"/>
                </a:lnTo>
                <a:lnTo>
                  <a:pt x="861505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34880" y="6692900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30" dirty="0">
                <a:solidFill>
                  <a:srgbClr val="404040"/>
                </a:solidFill>
                <a:latin typeface="Arial Black"/>
                <a:cs typeface="Arial Black"/>
              </a:rPr>
              <a:t>map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9FABC29-E7DE-D3B4-977C-736997B68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496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-315" dirty="0"/>
              <a:t> </a:t>
            </a:r>
            <a:r>
              <a:rPr spc="-85" dirty="0"/>
              <a:t>key</a:t>
            </a:r>
            <a:r>
              <a:rPr spc="-305" dirty="0"/>
              <a:t> </a:t>
            </a:r>
            <a:r>
              <a:rPr spc="114" dirty="0"/>
              <a:t>prop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97091" y="5688984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30035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2365"/>
              </a:spcBef>
            </a:pPr>
            <a:r>
              <a:rPr sz="3000" spc="-585" dirty="0">
                <a:solidFill>
                  <a:srgbClr val="2A9FBC"/>
                </a:solidFill>
                <a:latin typeface="Arial Black"/>
                <a:cs typeface="Arial Black"/>
              </a:rPr>
              <a:t>1.</a:t>
            </a:r>
            <a:r>
              <a:rPr sz="3000" spc="-23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54" dirty="0">
                <a:solidFill>
                  <a:srgbClr val="FFFFFF"/>
                </a:solidFill>
                <a:latin typeface="Arial Black"/>
                <a:cs typeface="Arial Black"/>
              </a:rPr>
              <a:t>432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Arial Black"/>
                <a:cs typeface="Arial Black"/>
              </a:rPr>
              <a:t>Tree</a:t>
            </a:r>
            <a:r>
              <a:rPr sz="300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/>
                <a:cs typeface="Arial Black"/>
              </a:rPr>
              <a:t>Lane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97091" y="6981236"/>
            <a:ext cx="4296410" cy="1082675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300355" rIns="0" bIns="0" rtlCol="0">
            <a:spAutoFit/>
          </a:bodyPr>
          <a:lstStyle/>
          <a:p>
            <a:pPr marL="613410">
              <a:lnSpc>
                <a:spcPct val="100000"/>
              </a:lnSpc>
              <a:spcBef>
                <a:spcPts val="2365"/>
              </a:spcBef>
            </a:pPr>
            <a:r>
              <a:rPr sz="3000" spc="-285" dirty="0">
                <a:solidFill>
                  <a:srgbClr val="2A9FBC"/>
                </a:solidFill>
                <a:latin typeface="Arial Black"/>
                <a:cs typeface="Arial Black"/>
              </a:rPr>
              <a:t>2.</a:t>
            </a:r>
            <a:r>
              <a:rPr sz="3000" spc="-22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495</a:t>
            </a:r>
            <a:r>
              <a:rPr sz="30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FFFFFF"/>
                </a:solidFill>
                <a:latin typeface="Arial Black"/>
                <a:cs typeface="Arial Black"/>
              </a:rPr>
              <a:t>Newton</a:t>
            </a:r>
            <a:r>
              <a:rPr sz="30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0478" y="5221846"/>
            <a:ext cx="861694" cy="3185795"/>
          </a:xfrm>
          <a:custGeom>
            <a:avLst/>
            <a:gdLst/>
            <a:ahLst/>
            <a:cxnLst/>
            <a:rect l="l" t="t" r="r" b="b"/>
            <a:pathLst>
              <a:path w="861695" h="3185795">
                <a:moveTo>
                  <a:pt x="861501" y="3185553"/>
                </a:moveTo>
                <a:lnTo>
                  <a:pt x="784073" y="3184396"/>
                </a:lnTo>
                <a:lnTo>
                  <a:pt x="711198" y="3181061"/>
                </a:lnTo>
                <a:lnTo>
                  <a:pt x="644092" y="3175751"/>
                </a:lnTo>
                <a:lnTo>
                  <a:pt x="583973" y="3168669"/>
                </a:lnTo>
                <a:lnTo>
                  <a:pt x="532057" y="3160016"/>
                </a:lnTo>
                <a:lnTo>
                  <a:pt x="489560" y="3149997"/>
                </a:lnTo>
                <a:lnTo>
                  <a:pt x="437690" y="3126667"/>
                </a:lnTo>
                <a:lnTo>
                  <a:pt x="430750" y="3113763"/>
                </a:lnTo>
                <a:lnTo>
                  <a:pt x="430750" y="1664566"/>
                </a:lnTo>
                <a:lnTo>
                  <a:pt x="423810" y="1651661"/>
                </a:lnTo>
                <a:lnTo>
                  <a:pt x="371940" y="1628332"/>
                </a:lnTo>
                <a:lnTo>
                  <a:pt x="329443" y="1618313"/>
                </a:lnTo>
                <a:lnTo>
                  <a:pt x="277527" y="1609660"/>
                </a:lnTo>
                <a:lnTo>
                  <a:pt x="217408" y="1602578"/>
                </a:lnTo>
                <a:lnTo>
                  <a:pt x="150302" y="1597268"/>
                </a:lnTo>
                <a:lnTo>
                  <a:pt x="77427" y="1593933"/>
                </a:lnTo>
                <a:lnTo>
                  <a:pt x="0" y="1592777"/>
                </a:lnTo>
                <a:lnTo>
                  <a:pt x="77427" y="1591620"/>
                </a:lnTo>
                <a:lnTo>
                  <a:pt x="150302" y="1588285"/>
                </a:lnTo>
                <a:lnTo>
                  <a:pt x="217408" y="1582975"/>
                </a:lnTo>
                <a:lnTo>
                  <a:pt x="277527" y="1575892"/>
                </a:lnTo>
                <a:lnTo>
                  <a:pt x="329443" y="1567240"/>
                </a:lnTo>
                <a:lnTo>
                  <a:pt x="371940" y="1557220"/>
                </a:lnTo>
                <a:lnTo>
                  <a:pt x="423810" y="1533891"/>
                </a:lnTo>
                <a:lnTo>
                  <a:pt x="430750" y="1520987"/>
                </a:lnTo>
                <a:lnTo>
                  <a:pt x="430750" y="71789"/>
                </a:lnTo>
                <a:lnTo>
                  <a:pt x="437690" y="58885"/>
                </a:lnTo>
                <a:lnTo>
                  <a:pt x="489560" y="35556"/>
                </a:lnTo>
                <a:lnTo>
                  <a:pt x="532057" y="25536"/>
                </a:lnTo>
                <a:lnTo>
                  <a:pt x="583973" y="16884"/>
                </a:lnTo>
                <a:lnTo>
                  <a:pt x="644092" y="9801"/>
                </a:lnTo>
                <a:lnTo>
                  <a:pt x="711198" y="4491"/>
                </a:lnTo>
                <a:lnTo>
                  <a:pt x="784073" y="1156"/>
                </a:lnTo>
                <a:lnTo>
                  <a:pt x="861501" y="0"/>
                </a:lnTo>
              </a:path>
            </a:pathLst>
          </a:custGeom>
          <a:ln w="127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51959" y="6510019"/>
            <a:ext cx="80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30" dirty="0">
                <a:solidFill>
                  <a:srgbClr val="404040"/>
                </a:solidFill>
                <a:latin typeface="Arial Black"/>
                <a:cs typeface="Arial Black"/>
              </a:rPr>
              <a:t>map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1115" y="2520188"/>
            <a:ext cx="59994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404040"/>
                </a:solidFill>
                <a:latin typeface="Arial Black"/>
                <a:cs typeface="Arial Black"/>
              </a:rPr>
              <a:t>Array: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40" dirty="0">
                <a:solidFill>
                  <a:srgbClr val="404040"/>
                </a:solidFill>
                <a:latin typeface="Arial Black"/>
                <a:cs typeface="Arial Black"/>
              </a:rPr>
              <a:t>id: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75" dirty="0">
                <a:solidFill>
                  <a:srgbClr val="404040"/>
                </a:solidFill>
                <a:latin typeface="Arial Black"/>
                <a:cs typeface="Arial Black"/>
              </a:rPr>
              <a:t>1,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404040"/>
                </a:solidFill>
                <a:latin typeface="Arial Black"/>
                <a:cs typeface="Arial Black"/>
              </a:rPr>
              <a:t>"432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15" dirty="0">
                <a:solidFill>
                  <a:srgbClr val="404040"/>
                </a:solidFill>
                <a:latin typeface="Arial Black"/>
                <a:cs typeface="Arial Black"/>
              </a:rPr>
              <a:t>Tree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Lane"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-55" dirty="0">
                <a:solidFill>
                  <a:srgbClr val="404040"/>
                </a:solidFill>
                <a:latin typeface="Arial Black"/>
                <a:cs typeface="Arial Black"/>
              </a:rPr>
              <a:t>{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40" dirty="0">
                <a:solidFill>
                  <a:srgbClr val="404040"/>
                </a:solidFill>
                <a:latin typeface="Arial Black"/>
                <a:cs typeface="Arial Black"/>
              </a:rPr>
              <a:t>id: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2,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404040"/>
                </a:solidFill>
                <a:latin typeface="Arial Black"/>
                <a:cs typeface="Arial Black"/>
              </a:rPr>
              <a:t>address: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"495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Newton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54" dirty="0">
                <a:solidFill>
                  <a:srgbClr val="404040"/>
                </a:solidFill>
                <a:latin typeface="Arial Black"/>
                <a:cs typeface="Arial Black"/>
              </a:rPr>
              <a:t>St"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 Black"/>
                <a:cs typeface="Arial Black"/>
              </a:rPr>
              <a:t>}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4B4545-2729-B1FA-AE77-C403B5893D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59698" y="4281932"/>
            <a:ext cx="3479165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1330" marR="5080" indent="-469265">
              <a:lnSpc>
                <a:spcPct val="100400"/>
              </a:lnSpc>
              <a:spcBef>
                <a:spcPts val="75"/>
              </a:spcBef>
            </a:pPr>
            <a:r>
              <a:rPr sz="5400" dirty="0">
                <a:solidFill>
                  <a:srgbClr val="404040"/>
                </a:solidFill>
                <a:latin typeface="Arial MT"/>
                <a:cs typeface="Arial MT"/>
              </a:rPr>
              <a:t>Choosing</a:t>
            </a:r>
            <a:r>
              <a:rPr sz="5400" spc="-1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5400" spc="-50" dirty="0">
                <a:solidFill>
                  <a:srgbClr val="404040"/>
                </a:solidFill>
                <a:latin typeface="Arial MT"/>
                <a:cs typeface="Arial MT"/>
              </a:rPr>
              <a:t>a </a:t>
            </a:r>
            <a:r>
              <a:rPr sz="5400" spc="-210" dirty="0">
                <a:solidFill>
                  <a:srgbClr val="404040"/>
                </a:solidFill>
                <a:latin typeface="Arial MT"/>
                <a:cs typeface="Arial MT"/>
              </a:rPr>
              <a:t>Key</a:t>
            </a:r>
            <a:r>
              <a:rPr sz="5400" spc="-1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5400" spc="-75" dirty="0">
                <a:solidFill>
                  <a:srgbClr val="404040"/>
                </a:solidFill>
                <a:latin typeface="Arial MT"/>
                <a:cs typeface="Arial MT"/>
              </a:rPr>
              <a:t>Value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3740403"/>
            <a:ext cx="52501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80" dirty="0">
                <a:solidFill>
                  <a:srgbClr val="F15B2A"/>
                </a:solidFill>
                <a:latin typeface="Arial Black"/>
                <a:cs typeface="Arial Black"/>
              </a:rPr>
              <a:t>Use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id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property </a:t>
            </a:r>
            <a:r>
              <a:rPr sz="3400" spc="-204" dirty="0">
                <a:solidFill>
                  <a:srgbClr val="F15B2A"/>
                </a:solidFill>
                <a:latin typeface="Arial Black"/>
                <a:cs typeface="Arial Black"/>
              </a:rPr>
              <a:t>if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70" dirty="0">
                <a:solidFill>
                  <a:srgbClr val="F15B2A"/>
                </a:solidFill>
                <a:latin typeface="Arial Black"/>
                <a:cs typeface="Arial Black"/>
              </a:rPr>
              <a:t>present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2865" y="4590796"/>
            <a:ext cx="8940800" cy="192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795780" indent="3175">
              <a:lnSpc>
                <a:spcPct val="100600"/>
              </a:lnSpc>
              <a:spcBef>
                <a:spcPts val="75"/>
              </a:spcBef>
            </a:pPr>
            <a:r>
              <a:rPr sz="3400" spc="-325" dirty="0">
                <a:solidFill>
                  <a:srgbClr val="F15B2A"/>
                </a:solidFill>
                <a:latin typeface="Arial Black"/>
                <a:cs typeface="Arial Black"/>
              </a:rPr>
              <a:t>Else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90" dirty="0">
                <a:solidFill>
                  <a:srgbClr val="F15B2A"/>
                </a:solidFill>
                <a:latin typeface="Arial Black"/>
                <a:cs typeface="Arial Black"/>
              </a:rPr>
              <a:t>any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75" dirty="0">
                <a:solidFill>
                  <a:srgbClr val="F15B2A"/>
                </a:solidFill>
                <a:latin typeface="Arial Black"/>
                <a:cs typeface="Arial Black"/>
              </a:rPr>
              <a:t>combination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190" dirty="0">
                <a:solidFill>
                  <a:srgbClr val="F15B2A"/>
                </a:solidFill>
                <a:latin typeface="Arial Black"/>
                <a:cs typeface="Arial Black"/>
              </a:rPr>
              <a:t>of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70" dirty="0">
                <a:solidFill>
                  <a:srgbClr val="F15B2A"/>
                </a:solidFill>
                <a:latin typeface="Arial Black"/>
                <a:cs typeface="Arial Black"/>
              </a:rPr>
              <a:t>properties </a:t>
            </a:r>
            <a:r>
              <a:rPr sz="3400" spc="-254" dirty="0">
                <a:solidFill>
                  <a:srgbClr val="F15B2A"/>
                </a:solidFill>
                <a:latin typeface="Arial Black"/>
                <a:cs typeface="Arial Black"/>
              </a:rPr>
              <a:t>that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50" dirty="0">
                <a:solidFill>
                  <a:srgbClr val="F15B2A"/>
                </a:solidFill>
                <a:latin typeface="Arial Black"/>
                <a:cs typeface="Arial Black"/>
              </a:rPr>
              <a:t>is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50" dirty="0">
                <a:solidFill>
                  <a:srgbClr val="F15B2A"/>
                </a:solidFill>
                <a:latin typeface="Arial Black"/>
                <a:cs typeface="Arial Black"/>
              </a:rPr>
              <a:t>unique</a:t>
            </a:r>
            <a:endParaRPr sz="3400">
              <a:latin typeface="Arial Black"/>
              <a:cs typeface="Arial Black"/>
            </a:endParaRPr>
          </a:p>
          <a:p>
            <a:pPr marL="15875">
              <a:lnSpc>
                <a:spcPct val="100000"/>
              </a:lnSpc>
              <a:spcBef>
                <a:spcPts val="2710"/>
              </a:spcBef>
            </a:pPr>
            <a:r>
              <a:rPr sz="3400" spc="-340" dirty="0">
                <a:solidFill>
                  <a:srgbClr val="F15B2A"/>
                </a:solidFill>
                <a:latin typeface="Arial Black"/>
                <a:cs typeface="Arial Black"/>
              </a:rPr>
              <a:t>Last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85" dirty="0">
                <a:solidFill>
                  <a:srgbClr val="F15B2A"/>
                </a:solidFill>
                <a:latin typeface="Arial Black"/>
                <a:cs typeface="Arial Black"/>
              </a:rPr>
              <a:t>resort: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90" dirty="0">
                <a:solidFill>
                  <a:srgbClr val="F15B2A"/>
                </a:solidFill>
                <a:latin typeface="Arial Black"/>
                <a:cs typeface="Arial Black"/>
              </a:rPr>
              <a:t>index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provided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by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55" dirty="0">
                <a:solidFill>
                  <a:srgbClr val="F15B2A"/>
                </a:solidFill>
                <a:latin typeface="Arial Black"/>
                <a:cs typeface="Arial Black"/>
              </a:rPr>
              <a:t>map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155" dirty="0">
                <a:solidFill>
                  <a:srgbClr val="F15B2A"/>
                </a:solidFill>
                <a:latin typeface="Arial Black"/>
                <a:cs typeface="Arial Black"/>
              </a:rPr>
              <a:t>function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8A11-D45C-21E5-6C46-99360289D4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3228" y="4693411"/>
            <a:ext cx="1905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solidFill>
                  <a:srgbClr val="404040"/>
                </a:solidFill>
                <a:latin typeface="Arial MT"/>
                <a:cs typeface="Arial MT"/>
              </a:rPr>
              <a:t>Hooks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2707131"/>
            <a:ext cx="342836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25" dirty="0">
                <a:solidFill>
                  <a:srgbClr val="F15B2A"/>
                </a:solidFill>
                <a:latin typeface="Arial Black"/>
                <a:cs typeface="Arial Black"/>
              </a:rPr>
              <a:t>A</a:t>
            </a:r>
            <a:r>
              <a:rPr sz="3400" spc="-25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95" dirty="0">
                <a:solidFill>
                  <a:srgbClr val="F15B2A"/>
                </a:solidFill>
                <a:latin typeface="Arial Black"/>
                <a:cs typeface="Arial Black"/>
              </a:rPr>
              <a:t>function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spc="-330" dirty="0">
                <a:solidFill>
                  <a:srgbClr val="F15B2A"/>
                </a:solidFill>
                <a:latin typeface="Arial Black"/>
                <a:cs typeface="Arial Black"/>
              </a:rPr>
              <a:t>Starts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95" dirty="0">
                <a:solidFill>
                  <a:srgbClr val="F15B2A"/>
                </a:solidFill>
                <a:latin typeface="Arial Black"/>
                <a:cs typeface="Arial Black"/>
              </a:rPr>
              <a:t>with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05" dirty="0">
                <a:solidFill>
                  <a:srgbClr val="F15B2A"/>
                </a:solidFill>
                <a:latin typeface="Arial Black"/>
                <a:cs typeface="Arial Black"/>
              </a:rPr>
              <a:t>"use"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6040" y="4420108"/>
            <a:ext cx="512953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15" dirty="0">
                <a:solidFill>
                  <a:srgbClr val="F15B2A"/>
                </a:solidFill>
                <a:latin typeface="Arial Black"/>
                <a:cs typeface="Arial Black"/>
              </a:rPr>
              <a:t>Encapsulates</a:t>
            </a:r>
            <a:r>
              <a:rPr sz="3400" spc="-19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05" dirty="0">
                <a:solidFill>
                  <a:srgbClr val="F15B2A"/>
                </a:solidFill>
                <a:latin typeface="Arial Black"/>
                <a:cs typeface="Arial Black"/>
              </a:rPr>
              <a:t>complexity</a:t>
            </a:r>
            <a:endParaRPr sz="3400">
              <a:latin typeface="Arial Black"/>
              <a:cs typeface="Arial Black"/>
            </a:endParaRPr>
          </a:p>
          <a:p>
            <a:pPr marL="12700" marR="229235">
              <a:lnSpc>
                <a:spcPct val="166500"/>
              </a:lnSpc>
              <a:spcBef>
                <a:spcPts val="20"/>
              </a:spcBef>
            </a:pPr>
            <a:r>
              <a:rPr sz="3400" spc="-370" dirty="0">
                <a:solidFill>
                  <a:srgbClr val="F15B2A"/>
                </a:solidFill>
                <a:latin typeface="Arial Black"/>
                <a:cs typeface="Arial Black"/>
              </a:rPr>
              <a:t>Access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25" dirty="0">
                <a:solidFill>
                  <a:srgbClr val="F15B2A"/>
                </a:solidFill>
                <a:latin typeface="Arial Black"/>
                <a:cs typeface="Arial Black"/>
              </a:rPr>
              <a:t>React's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90" dirty="0">
                <a:solidFill>
                  <a:srgbClr val="F15B2A"/>
                </a:solidFill>
                <a:latin typeface="Arial Black"/>
                <a:cs typeface="Arial Black"/>
              </a:rPr>
              <a:t>features Custom</a:t>
            </a:r>
            <a:r>
              <a:rPr sz="3400" spc="-22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55" dirty="0">
                <a:solidFill>
                  <a:srgbClr val="F15B2A"/>
                </a:solidFill>
                <a:latin typeface="Arial Black"/>
                <a:cs typeface="Arial Black"/>
              </a:rPr>
              <a:t>hooks</a:t>
            </a:r>
            <a:r>
              <a:rPr sz="3400" spc="85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85" dirty="0">
                <a:solidFill>
                  <a:srgbClr val="F15B2A"/>
                </a:solidFill>
                <a:latin typeface="Arial Black"/>
                <a:cs typeface="Arial Black"/>
              </a:rPr>
              <a:t>Imported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9E387-3CEC-4DDD-D087-E3E48565E9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3853" y="4693411"/>
            <a:ext cx="4524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30" dirty="0">
                <a:solidFill>
                  <a:srgbClr val="404040"/>
                </a:solidFill>
                <a:latin typeface="Arial MT"/>
                <a:cs typeface="Arial MT"/>
              </a:rPr>
              <a:t>Rules</a:t>
            </a:r>
            <a:r>
              <a:rPr sz="5400" spc="-2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5400" spc="13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5400" spc="-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5400" spc="-75" dirty="0">
                <a:solidFill>
                  <a:srgbClr val="404040"/>
                </a:solidFill>
                <a:latin typeface="Arial MT"/>
                <a:cs typeface="Arial MT"/>
              </a:rPr>
              <a:t>Hooks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6040" y="3481323"/>
            <a:ext cx="63131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Only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15" dirty="0">
                <a:solidFill>
                  <a:srgbClr val="F15B2A"/>
                </a:solidFill>
                <a:latin typeface="Arial Black"/>
                <a:cs typeface="Arial Black"/>
              </a:rPr>
              <a:t>call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30" dirty="0">
                <a:solidFill>
                  <a:srgbClr val="F15B2A"/>
                </a:solidFill>
                <a:latin typeface="Arial Black"/>
                <a:cs typeface="Arial Black"/>
              </a:rPr>
              <a:t>hooks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15" dirty="0">
                <a:solidFill>
                  <a:srgbClr val="F15B2A"/>
                </a:solidFill>
                <a:latin typeface="Arial Black"/>
                <a:cs typeface="Arial Black"/>
              </a:rPr>
              <a:t>at</a:t>
            </a:r>
            <a:r>
              <a:rPr sz="3400" spc="-24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the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15" dirty="0">
                <a:solidFill>
                  <a:srgbClr val="F15B2A"/>
                </a:solidFill>
                <a:latin typeface="Arial Black"/>
                <a:cs typeface="Arial Black"/>
              </a:rPr>
              <a:t>top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75" dirty="0">
                <a:solidFill>
                  <a:srgbClr val="F15B2A"/>
                </a:solidFill>
                <a:latin typeface="Arial Black"/>
                <a:cs typeface="Arial Black"/>
              </a:rPr>
              <a:t>level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6040" y="3987291"/>
            <a:ext cx="8119745" cy="279336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801370" indent="-432434">
              <a:lnSpc>
                <a:spcPct val="100000"/>
              </a:lnSpc>
              <a:spcBef>
                <a:spcPts val="1010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sz="3400" dirty="0">
                <a:solidFill>
                  <a:srgbClr val="F15B2A"/>
                </a:solidFill>
                <a:latin typeface="Arial MT"/>
                <a:cs typeface="Arial MT"/>
              </a:rPr>
              <a:t>They</a:t>
            </a:r>
            <a:r>
              <a:rPr sz="3400" spc="-13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50" dirty="0">
                <a:solidFill>
                  <a:srgbClr val="F15B2A"/>
                </a:solidFill>
                <a:latin typeface="Arial MT"/>
                <a:cs typeface="Arial MT"/>
              </a:rPr>
              <a:t>should</a:t>
            </a:r>
            <a:r>
              <a:rPr sz="3400" spc="-12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15B2A"/>
                </a:solidFill>
                <a:latin typeface="Arial MT"/>
                <a:cs typeface="Arial MT"/>
              </a:rPr>
              <a:t>always</a:t>
            </a:r>
            <a:r>
              <a:rPr sz="3400" spc="-12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15B2A"/>
                </a:solidFill>
                <a:latin typeface="Arial MT"/>
                <a:cs typeface="Arial MT"/>
              </a:rPr>
              <a:t>be</a:t>
            </a:r>
            <a:r>
              <a:rPr sz="3400" spc="-13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50" dirty="0">
                <a:solidFill>
                  <a:srgbClr val="F15B2A"/>
                </a:solidFill>
                <a:latin typeface="Arial MT"/>
                <a:cs typeface="Arial MT"/>
              </a:rPr>
              <a:t>called</a:t>
            </a:r>
            <a:endParaRPr sz="3400">
              <a:latin typeface="Arial MT"/>
              <a:cs typeface="Arial MT"/>
            </a:endParaRPr>
          </a:p>
          <a:p>
            <a:pPr marL="801370" indent="-432434">
              <a:lnSpc>
                <a:spcPct val="100000"/>
              </a:lnSpc>
              <a:spcBef>
                <a:spcPts val="91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sz="3400" dirty="0">
                <a:solidFill>
                  <a:srgbClr val="F15B2A"/>
                </a:solidFill>
                <a:latin typeface="Arial MT"/>
                <a:cs typeface="Arial MT"/>
              </a:rPr>
              <a:t>In</a:t>
            </a:r>
            <a:r>
              <a:rPr sz="3400" spc="-9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135" dirty="0">
                <a:solidFill>
                  <a:srgbClr val="F15B2A"/>
                </a:solidFill>
                <a:latin typeface="Arial MT"/>
                <a:cs typeface="Arial MT"/>
              </a:rPr>
              <a:t>the</a:t>
            </a:r>
            <a:r>
              <a:rPr sz="3400" spc="-1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-50" dirty="0">
                <a:solidFill>
                  <a:srgbClr val="F15B2A"/>
                </a:solidFill>
                <a:latin typeface="Arial MT"/>
                <a:cs typeface="Arial MT"/>
              </a:rPr>
              <a:t>same</a:t>
            </a:r>
            <a:r>
              <a:rPr sz="3400" spc="-1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15B2A"/>
                </a:solidFill>
                <a:latin typeface="Arial MT"/>
                <a:cs typeface="Arial MT"/>
              </a:rPr>
              <a:t>order</a:t>
            </a:r>
            <a:endParaRPr sz="3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Only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15" dirty="0">
                <a:solidFill>
                  <a:srgbClr val="F15B2A"/>
                </a:solidFill>
                <a:latin typeface="Arial Black"/>
                <a:cs typeface="Arial Black"/>
              </a:rPr>
              <a:t>call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30" dirty="0">
                <a:solidFill>
                  <a:srgbClr val="F15B2A"/>
                </a:solidFill>
                <a:latin typeface="Arial Black"/>
                <a:cs typeface="Arial Black"/>
              </a:rPr>
              <a:t>hooks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in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0" dirty="0">
                <a:solidFill>
                  <a:srgbClr val="F15B2A"/>
                </a:solidFill>
                <a:latin typeface="Arial Black"/>
                <a:cs typeface="Arial Black"/>
              </a:rPr>
              <a:t>function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85" dirty="0">
                <a:solidFill>
                  <a:srgbClr val="F15B2A"/>
                </a:solidFill>
                <a:latin typeface="Arial Black"/>
                <a:cs typeface="Arial Black"/>
              </a:rPr>
              <a:t>components</a:t>
            </a:r>
            <a:endParaRPr sz="3400">
              <a:latin typeface="Arial Black"/>
              <a:cs typeface="Arial Black"/>
            </a:endParaRPr>
          </a:p>
          <a:p>
            <a:pPr marL="801370" indent="-432434">
              <a:lnSpc>
                <a:spcPct val="100000"/>
              </a:lnSpc>
              <a:spcBef>
                <a:spcPts val="935"/>
              </a:spcBef>
              <a:buFont typeface="Lucida Sans Unicode"/>
              <a:buChar char="-"/>
              <a:tabLst>
                <a:tab pos="801370" algn="l"/>
              </a:tabLst>
            </a:pPr>
            <a:r>
              <a:rPr sz="3400" dirty="0">
                <a:solidFill>
                  <a:srgbClr val="F15B2A"/>
                </a:solidFill>
                <a:latin typeface="Arial MT"/>
                <a:cs typeface="Arial MT"/>
              </a:rPr>
              <a:t>Or</a:t>
            </a:r>
            <a:r>
              <a:rPr sz="3400" spc="-12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15B2A"/>
                </a:solidFill>
                <a:latin typeface="Arial MT"/>
                <a:cs typeface="Arial MT"/>
              </a:rPr>
              <a:t>custom</a:t>
            </a:r>
            <a:r>
              <a:rPr sz="3400" spc="-12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15B2A"/>
                </a:solidFill>
                <a:latin typeface="Arial MT"/>
                <a:cs typeface="Arial MT"/>
              </a:rPr>
              <a:t>hooks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D5155-0C37-F688-B227-4B24923CB7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Components</a:t>
            </a:r>
            <a:r>
              <a:rPr spc="-135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spc="-10" dirty="0"/>
              <a:t>State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86468" y="3586383"/>
            <a:ext cx="8633460" cy="4648200"/>
            <a:chOff x="4786468" y="3586383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37375" y="3586383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0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0" y="4647718"/>
                  </a:lnTo>
                  <a:lnTo>
                    <a:pt x="5982270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6468" y="3868403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8" y="0"/>
                  </a:moveTo>
                  <a:lnTo>
                    <a:pt x="2018438" y="645830"/>
                  </a:lnTo>
                  <a:lnTo>
                    <a:pt x="0" y="645830"/>
                  </a:lnTo>
                  <a:lnTo>
                    <a:pt x="0" y="1937489"/>
                  </a:lnTo>
                  <a:lnTo>
                    <a:pt x="2018438" y="1937489"/>
                  </a:lnTo>
                  <a:lnTo>
                    <a:pt x="2018438" y="2583319"/>
                  </a:lnTo>
                  <a:lnTo>
                    <a:pt x="3310096" y="1291662"/>
                  </a:lnTo>
                  <a:lnTo>
                    <a:pt x="2018438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26475" y="4919979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props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72222" y="4488850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179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85"/>
              </a:spcBef>
            </a:pPr>
            <a:r>
              <a:rPr sz="2800" spc="-270" dirty="0">
                <a:solidFill>
                  <a:srgbClr val="FFFFFF"/>
                </a:solidFill>
                <a:latin typeface="Arial Black"/>
                <a:cs typeface="Arial Black"/>
              </a:rPr>
              <a:t>State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72222" y="61997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spc="-235" dirty="0">
                <a:solidFill>
                  <a:srgbClr val="FFFFFF"/>
                </a:solidFill>
                <a:latin typeface="Arial Black"/>
                <a:cs typeface="Arial Black"/>
              </a:rPr>
              <a:t>Returns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60" dirty="0">
                <a:solidFill>
                  <a:srgbClr val="FFFFFF"/>
                </a:solidFill>
                <a:latin typeface="Arial Black"/>
                <a:cs typeface="Arial Black"/>
              </a:rPr>
              <a:t>jsx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CEDB0-2FD3-DB84-9F42-E53B248E2F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1391" y="754380"/>
            <a:ext cx="61677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One</a:t>
            </a:r>
            <a:r>
              <a:rPr spc="-285" dirty="0"/>
              <a:t> </a:t>
            </a:r>
            <a:r>
              <a:rPr spc="-204" dirty="0"/>
              <a:t>Way</a:t>
            </a:r>
            <a:r>
              <a:rPr spc="-190" dirty="0"/>
              <a:t> </a:t>
            </a:r>
            <a:r>
              <a:rPr spc="-55" dirty="0"/>
              <a:t>Data</a:t>
            </a:r>
            <a:r>
              <a:rPr spc="-235" dirty="0"/>
              <a:t> </a:t>
            </a:r>
            <a:r>
              <a:rPr spc="-4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1831340"/>
            <a:ext cx="7092315" cy="514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spc="-50" dirty="0">
                <a:solidFill>
                  <a:srgbClr val="404040"/>
                </a:solidFill>
                <a:latin typeface="Consolas"/>
                <a:cs typeface="Consolas"/>
              </a:rPr>
              <a:t>[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ts val="2845"/>
              </a:lnSpc>
            </a:pPr>
            <a:r>
              <a:rPr sz="2400" spc="-50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id:</a:t>
            </a:r>
            <a:r>
              <a:rPr sz="2400" spc="-20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F15B2A"/>
                </a:solidFill>
                <a:latin typeface="Consolas"/>
                <a:cs typeface="Consolas"/>
              </a:rPr>
              <a:t>1</a:t>
            </a:r>
            <a:r>
              <a:rPr sz="2400" spc="-25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endParaRPr sz="2400">
              <a:latin typeface="Consolas"/>
              <a:cs typeface="Consolas"/>
            </a:endParaRPr>
          </a:p>
          <a:p>
            <a:pPr marL="685800" marR="5080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address:</a:t>
            </a:r>
            <a:r>
              <a:rPr sz="2400" spc="-40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"12</a:t>
            </a:r>
            <a:r>
              <a:rPr sz="2400" spc="-35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Valley</a:t>
            </a:r>
            <a:r>
              <a:rPr sz="2400" spc="-35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of</a:t>
            </a:r>
            <a:r>
              <a:rPr sz="2400" spc="-35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Kings,</a:t>
            </a:r>
            <a:r>
              <a:rPr sz="2400" spc="-40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15B2A"/>
                </a:solidFill>
                <a:latin typeface="Consolas"/>
                <a:cs typeface="Consolas"/>
              </a:rPr>
              <a:t>Geneva"</a:t>
            </a:r>
            <a:r>
              <a:rPr sz="2400" spc="-10" dirty="0">
                <a:solidFill>
                  <a:srgbClr val="D4D4D4"/>
                </a:solidFill>
                <a:latin typeface="Consolas"/>
                <a:cs typeface="Consolas"/>
              </a:rPr>
              <a:t>, </a:t>
            </a: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country:</a:t>
            </a:r>
            <a:r>
              <a:rPr sz="2400" spc="-65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15B2A"/>
                </a:solidFill>
                <a:latin typeface="Consolas"/>
                <a:cs typeface="Consolas"/>
              </a:rPr>
              <a:t>"Switzerland"</a:t>
            </a:r>
            <a:r>
              <a:rPr sz="2400" spc="-10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770"/>
              </a:lnSpc>
            </a:pP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price:</a:t>
            </a:r>
            <a:r>
              <a:rPr sz="2400" spc="-45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15B2A"/>
                </a:solidFill>
                <a:latin typeface="Consolas"/>
                <a:cs typeface="Consolas"/>
              </a:rPr>
              <a:t>900000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ts val="2845"/>
              </a:lnSpc>
            </a:pPr>
            <a:r>
              <a:rPr sz="2400" spc="-25" dirty="0">
                <a:solidFill>
                  <a:srgbClr val="404040"/>
                </a:solidFill>
                <a:latin typeface="Consolas"/>
                <a:cs typeface="Consolas"/>
              </a:rPr>
              <a:t>},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25"/>
              </a:spcBef>
            </a:pPr>
            <a:r>
              <a:rPr sz="2400" spc="-50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</a:pP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id:</a:t>
            </a:r>
            <a:r>
              <a:rPr sz="2400" spc="-20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F15B2A"/>
                </a:solidFill>
                <a:latin typeface="Consolas"/>
                <a:cs typeface="Consolas"/>
              </a:rPr>
              <a:t>2</a:t>
            </a:r>
            <a:r>
              <a:rPr sz="2400" spc="-25" dirty="0">
                <a:solidFill>
                  <a:srgbClr val="D4D4D4"/>
                </a:solidFill>
                <a:latin typeface="Consolas"/>
                <a:cs typeface="Consolas"/>
              </a:rPr>
              <a:t>,</a:t>
            </a:r>
            <a:endParaRPr sz="2400">
              <a:latin typeface="Consolas"/>
              <a:cs typeface="Consolas"/>
            </a:endParaRPr>
          </a:p>
          <a:p>
            <a:pPr marL="685800" marR="678180">
              <a:lnSpc>
                <a:spcPct val="100800"/>
              </a:lnSpc>
            </a:pP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address:</a:t>
            </a:r>
            <a:r>
              <a:rPr sz="2400" spc="-35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"89</a:t>
            </a:r>
            <a:r>
              <a:rPr sz="2400" spc="-35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Road</a:t>
            </a:r>
            <a:r>
              <a:rPr sz="2400" spc="-30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of</a:t>
            </a:r>
            <a:r>
              <a:rPr sz="2400" spc="-35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15B2A"/>
                </a:solidFill>
                <a:latin typeface="Consolas"/>
                <a:cs typeface="Consolas"/>
              </a:rPr>
              <a:t>Forks,</a:t>
            </a:r>
            <a:r>
              <a:rPr sz="2400" spc="-30" dirty="0">
                <a:solidFill>
                  <a:srgbClr val="F15B2A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15B2A"/>
                </a:solidFill>
                <a:latin typeface="Consolas"/>
                <a:cs typeface="Consolas"/>
              </a:rPr>
              <a:t>Bern"</a:t>
            </a:r>
            <a:r>
              <a:rPr sz="2400" spc="-10" dirty="0">
                <a:solidFill>
                  <a:srgbClr val="D4D4D4"/>
                </a:solidFill>
                <a:latin typeface="Consolas"/>
                <a:cs typeface="Consolas"/>
              </a:rPr>
              <a:t>, </a:t>
            </a: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country:</a:t>
            </a:r>
            <a:r>
              <a:rPr sz="2400" spc="-65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15B2A"/>
                </a:solidFill>
                <a:latin typeface="Consolas"/>
                <a:cs typeface="Consolas"/>
              </a:rPr>
              <a:t>"Switzerland",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ts val="2810"/>
              </a:lnSpc>
            </a:pPr>
            <a:r>
              <a:rPr sz="2400" dirty="0">
                <a:solidFill>
                  <a:srgbClr val="2A9FBC"/>
                </a:solidFill>
                <a:latin typeface="Consolas"/>
                <a:cs typeface="Consolas"/>
              </a:rPr>
              <a:t>price:</a:t>
            </a:r>
            <a:r>
              <a:rPr sz="2400" spc="-45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15B2A"/>
                </a:solidFill>
                <a:latin typeface="Consolas"/>
                <a:cs typeface="Consolas"/>
              </a:rPr>
              <a:t>500000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25"/>
              </a:spcBef>
            </a:pPr>
            <a:r>
              <a:rPr sz="2400" spc="-25" dirty="0">
                <a:solidFill>
                  <a:srgbClr val="404040"/>
                </a:solidFill>
                <a:latin typeface="Consolas"/>
                <a:cs typeface="Consolas"/>
              </a:rPr>
              <a:t>},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404040"/>
                </a:solidFill>
                <a:latin typeface="Consolas"/>
                <a:cs typeface="Consolas"/>
              </a:rPr>
              <a:t>]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3420" y="7327910"/>
            <a:ext cx="8109366" cy="139072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575550" y="3565297"/>
            <a:ext cx="1828800" cy="1625600"/>
            <a:chOff x="7575550" y="3565297"/>
            <a:chExt cx="1828800" cy="1625600"/>
          </a:xfrm>
        </p:grpSpPr>
        <p:sp>
          <p:nvSpPr>
            <p:cNvPr id="6" name="object 6"/>
            <p:cNvSpPr/>
            <p:nvPr/>
          </p:nvSpPr>
          <p:spPr>
            <a:xfrm>
              <a:off x="7581900" y="3571647"/>
              <a:ext cx="1816100" cy="1612900"/>
            </a:xfrm>
            <a:custGeom>
              <a:avLst/>
              <a:gdLst/>
              <a:ahLst/>
              <a:cxnLst/>
              <a:rect l="l" t="t" r="r" b="b"/>
              <a:pathLst>
                <a:path w="1816100" h="1612900">
                  <a:moveTo>
                    <a:pt x="1009651" y="0"/>
                  </a:moveTo>
                  <a:lnTo>
                    <a:pt x="1009651" y="403225"/>
                  </a:lnTo>
                  <a:lnTo>
                    <a:pt x="0" y="403225"/>
                  </a:lnTo>
                  <a:lnTo>
                    <a:pt x="0" y="1209676"/>
                  </a:lnTo>
                  <a:lnTo>
                    <a:pt x="1009651" y="1209676"/>
                  </a:lnTo>
                  <a:lnTo>
                    <a:pt x="1009651" y="1612900"/>
                  </a:lnTo>
                  <a:lnTo>
                    <a:pt x="1816100" y="806451"/>
                  </a:lnTo>
                  <a:lnTo>
                    <a:pt x="1009651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81900" y="3571647"/>
              <a:ext cx="1816100" cy="1612900"/>
            </a:xfrm>
            <a:custGeom>
              <a:avLst/>
              <a:gdLst/>
              <a:ahLst/>
              <a:cxnLst/>
              <a:rect l="l" t="t" r="r" b="b"/>
              <a:pathLst>
                <a:path w="1816100" h="1612900">
                  <a:moveTo>
                    <a:pt x="0" y="403224"/>
                  </a:moveTo>
                  <a:lnTo>
                    <a:pt x="1009652" y="403224"/>
                  </a:lnTo>
                  <a:lnTo>
                    <a:pt x="1009652" y="0"/>
                  </a:lnTo>
                  <a:lnTo>
                    <a:pt x="1816100" y="806451"/>
                  </a:lnTo>
                  <a:lnTo>
                    <a:pt x="1009652" y="1612900"/>
                  </a:lnTo>
                  <a:lnTo>
                    <a:pt x="1009652" y="1209675"/>
                  </a:lnTo>
                  <a:lnTo>
                    <a:pt x="0" y="1209675"/>
                  </a:lnTo>
                  <a:lnTo>
                    <a:pt x="0" y="403224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49865" y="3743959"/>
            <a:ext cx="663765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r>
              <a:rPr sz="2700" dirty="0">
                <a:solidFill>
                  <a:srgbClr val="2A9FBC"/>
                </a:solidFill>
                <a:latin typeface="Consolas"/>
                <a:cs typeface="Consolas"/>
              </a:rPr>
              <a:t>houses</a:t>
            </a:r>
            <a:r>
              <a:rPr sz="2700" dirty="0">
                <a:solidFill>
                  <a:srgbClr val="D4D4D4"/>
                </a:solidFill>
                <a:latin typeface="Consolas"/>
                <a:cs typeface="Consolas"/>
              </a:rPr>
              <a:t>.</a:t>
            </a:r>
            <a:r>
              <a:rPr sz="2700" dirty="0">
                <a:solidFill>
                  <a:srgbClr val="F15B2A"/>
                </a:solidFill>
                <a:latin typeface="Consolas"/>
                <a:cs typeface="Consolas"/>
              </a:rPr>
              <a:t>map</a:t>
            </a: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2700" dirty="0">
                <a:solidFill>
                  <a:srgbClr val="2A9FBC"/>
                </a:solidFill>
                <a:latin typeface="Consolas"/>
                <a:cs typeface="Consolas"/>
              </a:rPr>
              <a:t>h</a:t>
            </a:r>
            <a:r>
              <a:rPr sz="2700" spc="-110" dirty="0">
                <a:solidFill>
                  <a:srgbClr val="2A9FBC"/>
                </a:solidFill>
                <a:latin typeface="Consolas"/>
                <a:cs typeface="Consolas"/>
              </a:rPr>
              <a:t> </a:t>
            </a:r>
            <a:r>
              <a:rPr sz="2700" dirty="0">
                <a:solidFill>
                  <a:srgbClr val="569CD6"/>
                </a:solidFill>
                <a:latin typeface="Consolas"/>
                <a:cs typeface="Consolas"/>
              </a:rPr>
              <a:t>=&gt;</a:t>
            </a:r>
            <a:r>
              <a:rPr sz="2700" spc="-105" dirty="0">
                <a:solidFill>
                  <a:srgbClr val="569CD6"/>
                </a:solidFill>
                <a:latin typeface="Consolas"/>
                <a:cs typeface="Consolas"/>
              </a:rPr>
              <a:t> </a:t>
            </a:r>
            <a:r>
              <a:rPr sz="2700" spc="-5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endParaRPr sz="2700">
              <a:latin typeface="Consolas"/>
              <a:cs typeface="Consolas"/>
            </a:endParaRPr>
          </a:p>
          <a:p>
            <a:pPr marL="390525">
              <a:lnSpc>
                <a:spcPts val="3215"/>
              </a:lnSpc>
              <a:spcBef>
                <a:spcPts val="45"/>
              </a:spcBef>
            </a:pP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&lt;</a:t>
            </a:r>
            <a:r>
              <a:rPr sz="2700" dirty="0">
                <a:solidFill>
                  <a:srgbClr val="4EC9B0"/>
                </a:solidFill>
                <a:latin typeface="Consolas"/>
                <a:cs typeface="Consolas"/>
              </a:rPr>
              <a:t>HouseRow</a:t>
            </a:r>
            <a:r>
              <a:rPr sz="2700" spc="-135" dirty="0">
                <a:solidFill>
                  <a:srgbClr val="4EC9B0"/>
                </a:solidFill>
                <a:latin typeface="Consolas"/>
                <a:cs typeface="Consolas"/>
              </a:rPr>
              <a:t> </a:t>
            </a:r>
            <a:r>
              <a:rPr sz="2700" dirty="0">
                <a:solidFill>
                  <a:srgbClr val="2A9FBC"/>
                </a:solidFill>
                <a:latin typeface="Consolas"/>
                <a:cs typeface="Consolas"/>
              </a:rPr>
              <a:t>key</a:t>
            </a: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={</a:t>
            </a:r>
            <a:r>
              <a:rPr sz="2700" dirty="0">
                <a:solidFill>
                  <a:srgbClr val="2A9FBC"/>
                </a:solidFill>
                <a:latin typeface="Consolas"/>
                <a:cs typeface="Consolas"/>
              </a:rPr>
              <a:t>h.id</a:t>
            </a: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r>
              <a:rPr sz="2700" spc="-1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700" dirty="0">
                <a:solidFill>
                  <a:srgbClr val="2A9FBC"/>
                </a:solidFill>
                <a:latin typeface="Consolas"/>
                <a:cs typeface="Consolas"/>
              </a:rPr>
              <a:t>house</a:t>
            </a: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={</a:t>
            </a:r>
            <a:r>
              <a:rPr sz="2700" dirty="0">
                <a:solidFill>
                  <a:srgbClr val="2A9FBC"/>
                </a:solidFill>
                <a:latin typeface="Consolas"/>
                <a:cs typeface="Consolas"/>
              </a:rPr>
              <a:t>h</a:t>
            </a:r>
            <a:r>
              <a:rPr sz="2700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r>
              <a:rPr sz="2700" spc="-1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700" spc="-25" dirty="0">
                <a:solidFill>
                  <a:srgbClr val="404040"/>
                </a:solidFill>
                <a:latin typeface="Consolas"/>
                <a:cs typeface="Consolas"/>
              </a:rPr>
              <a:t>/&gt;</a:t>
            </a:r>
            <a:endParaRPr sz="2700">
              <a:latin typeface="Consolas"/>
              <a:cs typeface="Consolas"/>
            </a:endParaRPr>
          </a:p>
          <a:p>
            <a:pPr marL="12700">
              <a:lnSpc>
                <a:spcPts val="3215"/>
              </a:lnSpc>
            </a:pPr>
            <a:r>
              <a:rPr sz="2700" spc="-25" dirty="0">
                <a:solidFill>
                  <a:srgbClr val="404040"/>
                </a:solidFill>
                <a:latin typeface="Consolas"/>
                <a:cs typeface="Consolas"/>
              </a:rPr>
              <a:t>))}</a:t>
            </a:r>
            <a:endParaRPr sz="27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388850" y="5416550"/>
            <a:ext cx="1892300" cy="1549400"/>
            <a:chOff x="12388850" y="5416550"/>
            <a:chExt cx="1892300" cy="1549400"/>
          </a:xfrm>
        </p:grpSpPr>
        <p:sp>
          <p:nvSpPr>
            <p:cNvPr id="10" name="object 10"/>
            <p:cNvSpPr/>
            <p:nvPr/>
          </p:nvSpPr>
          <p:spPr>
            <a:xfrm>
              <a:off x="12395200" y="5422900"/>
              <a:ext cx="1879600" cy="1536700"/>
            </a:xfrm>
            <a:custGeom>
              <a:avLst/>
              <a:gdLst/>
              <a:ahLst/>
              <a:cxnLst/>
              <a:rect l="l" t="t" r="r" b="b"/>
              <a:pathLst>
                <a:path w="1879600" h="1536700">
                  <a:moveTo>
                    <a:pt x="1409700" y="0"/>
                  </a:moveTo>
                  <a:lnTo>
                    <a:pt x="469900" y="0"/>
                  </a:lnTo>
                  <a:lnTo>
                    <a:pt x="469900" y="768351"/>
                  </a:lnTo>
                  <a:lnTo>
                    <a:pt x="0" y="768351"/>
                  </a:lnTo>
                  <a:lnTo>
                    <a:pt x="939800" y="1536700"/>
                  </a:lnTo>
                  <a:lnTo>
                    <a:pt x="1879600" y="768351"/>
                  </a:lnTo>
                  <a:lnTo>
                    <a:pt x="1409700" y="768351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95200" y="5422900"/>
              <a:ext cx="1879600" cy="1536700"/>
            </a:xfrm>
            <a:custGeom>
              <a:avLst/>
              <a:gdLst/>
              <a:ahLst/>
              <a:cxnLst/>
              <a:rect l="l" t="t" r="r" b="b"/>
              <a:pathLst>
                <a:path w="1879600" h="1536700">
                  <a:moveTo>
                    <a:pt x="0" y="768351"/>
                  </a:moveTo>
                  <a:lnTo>
                    <a:pt x="469900" y="768351"/>
                  </a:lnTo>
                  <a:lnTo>
                    <a:pt x="469900" y="0"/>
                  </a:lnTo>
                  <a:lnTo>
                    <a:pt x="1409700" y="0"/>
                  </a:lnTo>
                  <a:lnTo>
                    <a:pt x="1409700" y="768351"/>
                  </a:lnTo>
                  <a:lnTo>
                    <a:pt x="1879600" y="768351"/>
                  </a:lnTo>
                  <a:lnTo>
                    <a:pt x="939800" y="1536700"/>
                  </a:lnTo>
                  <a:lnTo>
                    <a:pt x="0" y="768351"/>
                  </a:lnTo>
                  <a:close/>
                </a:path>
              </a:pathLst>
            </a:custGeom>
            <a:ln w="12700">
              <a:solidFill>
                <a:srgbClr val="B141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28CDE5-AAF5-E322-7742-F7D7C3239D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9563" y="4281932"/>
            <a:ext cx="328930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2705" marR="5080" indent="-40640">
              <a:lnSpc>
                <a:spcPct val="100400"/>
              </a:lnSpc>
              <a:spcBef>
                <a:spcPts val="75"/>
              </a:spcBef>
            </a:pPr>
            <a:r>
              <a:rPr sz="5400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r>
              <a:rPr sz="5400" spc="-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5400" spc="-20" dirty="0">
                <a:solidFill>
                  <a:srgbClr val="404040"/>
                </a:solidFill>
                <a:latin typeface="Arial MT"/>
                <a:cs typeface="Arial MT"/>
              </a:rPr>
              <a:t>Main </a:t>
            </a:r>
            <a:r>
              <a:rPr sz="5400" spc="-225" dirty="0">
                <a:solidFill>
                  <a:srgbClr val="404040"/>
                </a:solidFill>
                <a:latin typeface="Arial MT"/>
                <a:cs typeface="Arial MT"/>
              </a:rPr>
              <a:t>Takeaways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82865" y="2618739"/>
            <a:ext cx="7205345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3175">
              <a:lnSpc>
                <a:spcPts val="4010"/>
              </a:lnSpc>
              <a:spcBef>
                <a:spcPts val="265"/>
              </a:spcBef>
            </a:pPr>
            <a:r>
              <a:rPr sz="3400" spc="-320" dirty="0">
                <a:solidFill>
                  <a:srgbClr val="F15B2A"/>
                </a:solidFill>
                <a:latin typeface="Arial Black"/>
                <a:cs typeface="Arial Black"/>
              </a:rPr>
              <a:t>State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50" dirty="0">
                <a:solidFill>
                  <a:srgbClr val="F15B2A"/>
                </a:solidFill>
                <a:latin typeface="Arial Black"/>
                <a:cs typeface="Arial Black"/>
              </a:rPr>
              <a:t>is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60" dirty="0">
                <a:solidFill>
                  <a:srgbClr val="F15B2A"/>
                </a:solidFill>
                <a:latin typeface="Arial Black"/>
                <a:cs typeface="Arial Black"/>
              </a:rPr>
              <a:t>internal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20" dirty="0">
                <a:solidFill>
                  <a:srgbClr val="F15B2A"/>
                </a:solidFill>
                <a:latin typeface="Arial Black"/>
                <a:cs typeface="Arial Black"/>
              </a:rPr>
              <a:t>data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20" dirty="0">
                <a:solidFill>
                  <a:srgbClr val="F15B2A"/>
                </a:solidFill>
                <a:latin typeface="Arial Black"/>
                <a:cs typeface="Arial Black"/>
              </a:rPr>
              <a:t>managed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by </a:t>
            </a:r>
            <a:r>
              <a:rPr sz="3400" spc="-459" dirty="0">
                <a:solidFill>
                  <a:srgbClr val="F15B2A"/>
                </a:solidFill>
                <a:latin typeface="Arial Black"/>
                <a:cs typeface="Arial Black"/>
              </a:rPr>
              <a:t>a </a:t>
            </a:r>
            <a:r>
              <a:rPr sz="3400" spc="-270" dirty="0">
                <a:solidFill>
                  <a:srgbClr val="F15B2A"/>
                </a:solidFill>
                <a:latin typeface="Arial Black"/>
                <a:cs typeface="Arial Black"/>
              </a:rPr>
              <a:t>component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Introduced</a:t>
            </a:r>
            <a:r>
              <a:rPr spc="-225" dirty="0"/>
              <a:t> by</a:t>
            </a:r>
            <a:r>
              <a:rPr spc="-215" dirty="0"/>
              <a:t> </a:t>
            </a:r>
            <a:r>
              <a:rPr spc="-320" dirty="0"/>
              <a:t>state</a:t>
            </a:r>
            <a:r>
              <a:rPr spc="-225" dirty="0"/>
              <a:t> </a:t>
            </a:r>
            <a:r>
              <a:rPr spc="-315" dirty="0"/>
              <a:t>hook</a:t>
            </a:r>
          </a:p>
          <a:p>
            <a:pPr marL="15875">
              <a:lnSpc>
                <a:spcPct val="100000"/>
              </a:lnSpc>
              <a:spcBef>
                <a:spcPts val="2710"/>
              </a:spcBef>
            </a:pPr>
            <a:r>
              <a:rPr spc="-335" dirty="0"/>
              <a:t>Parameter:</a:t>
            </a:r>
            <a:r>
              <a:rPr spc="-215" dirty="0"/>
              <a:t> </a:t>
            </a:r>
            <a:r>
              <a:rPr spc="-265" dirty="0"/>
              <a:t>initial</a:t>
            </a:r>
            <a:r>
              <a:rPr spc="-210" dirty="0"/>
              <a:t> </a:t>
            </a:r>
            <a:r>
              <a:rPr spc="-305" dirty="0"/>
              <a:t>value</a:t>
            </a:r>
          </a:p>
          <a:p>
            <a:pPr marL="12700" marR="5080" indent="3175">
              <a:lnSpc>
                <a:spcPct val="100600"/>
              </a:lnSpc>
              <a:spcBef>
                <a:spcPts val="2710"/>
              </a:spcBef>
            </a:pPr>
            <a:r>
              <a:rPr spc="-295" dirty="0"/>
              <a:t>Returns:</a:t>
            </a:r>
            <a:r>
              <a:rPr spc="-235" dirty="0"/>
              <a:t> </a:t>
            </a:r>
            <a:r>
              <a:rPr spc="-315" dirty="0"/>
              <a:t>array</a:t>
            </a:r>
            <a:r>
              <a:rPr spc="-229" dirty="0"/>
              <a:t> </a:t>
            </a:r>
            <a:r>
              <a:rPr spc="-295" dirty="0"/>
              <a:t>with</a:t>
            </a:r>
            <a:r>
              <a:rPr spc="-229" dirty="0"/>
              <a:t> </a:t>
            </a:r>
            <a:r>
              <a:rPr spc="-240" dirty="0"/>
              <a:t>current</a:t>
            </a:r>
            <a:r>
              <a:rPr spc="-235" dirty="0"/>
              <a:t> </a:t>
            </a:r>
            <a:r>
              <a:rPr spc="-285" dirty="0"/>
              <a:t>value</a:t>
            </a:r>
            <a:r>
              <a:rPr spc="-240" dirty="0"/>
              <a:t> </a:t>
            </a:r>
            <a:r>
              <a:rPr spc="-270" dirty="0"/>
              <a:t>and</a:t>
            </a:r>
            <a:r>
              <a:rPr spc="-235" dirty="0"/>
              <a:t> </a:t>
            </a:r>
            <a:r>
              <a:rPr spc="-180" dirty="0"/>
              <a:t>function </a:t>
            </a:r>
            <a:r>
              <a:rPr spc="-240" dirty="0"/>
              <a:t>to</a:t>
            </a:r>
            <a:r>
              <a:rPr spc="-245" dirty="0"/>
              <a:t> </a:t>
            </a:r>
            <a:r>
              <a:rPr spc="-275" dirty="0"/>
              <a:t>change</a:t>
            </a:r>
            <a:r>
              <a:rPr spc="-235" dirty="0"/>
              <a:t> </a:t>
            </a:r>
            <a:r>
              <a:rPr spc="-220" dirty="0"/>
              <a:t>it</a:t>
            </a:r>
            <a:r>
              <a:rPr spc="-235" dirty="0"/>
              <a:t> </a:t>
            </a:r>
            <a:r>
              <a:rPr spc="-204" dirty="0"/>
              <a:t>(the</a:t>
            </a:r>
            <a:r>
              <a:rPr spc="-235" dirty="0"/>
              <a:t> </a:t>
            </a:r>
            <a:r>
              <a:rPr spc="-290" dirty="0"/>
              <a:t>"set</a:t>
            </a:r>
            <a:r>
              <a:rPr spc="-235" dirty="0"/>
              <a:t> </a:t>
            </a:r>
            <a:r>
              <a:rPr spc="-105" dirty="0"/>
              <a:t>function")</a:t>
            </a:r>
          </a:p>
          <a:p>
            <a:pPr marL="15875">
              <a:lnSpc>
                <a:spcPct val="100000"/>
              </a:lnSpc>
              <a:spcBef>
                <a:spcPts val="2620"/>
              </a:spcBef>
            </a:pPr>
            <a:r>
              <a:rPr spc="-245" dirty="0"/>
              <a:t>Change</a:t>
            </a:r>
            <a:r>
              <a:rPr spc="-235" dirty="0"/>
              <a:t> </a:t>
            </a:r>
            <a:r>
              <a:rPr spc="-225" dirty="0"/>
              <a:t>the</a:t>
            </a:r>
            <a:r>
              <a:rPr spc="-229" dirty="0"/>
              <a:t> </a:t>
            </a:r>
            <a:r>
              <a:rPr spc="-320" dirty="0"/>
              <a:t>state</a:t>
            </a:r>
            <a:r>
              <a:rPr spc="-235" dirty="0"/>
              <a:t> </a:t>
            </a:r>
            <a:r>
              <a:rPr spc="-270" dirty="0"/>
              <a:t>using</a:t>
            </a:r>
            <a:r>
              <a:rPr spc="-235" dirty="0"/>
              <a:t> </a:t>
            </a:r>
            <a:r>
              <a:rPr spc="-225" dirty="0"/>
              <a:t>the</a:t>
            </a:r>
            <a:r>
              <a:rPr spc="-235" dirty="0"/>
              <a:t> </a:t>
            </a:r>
            <a:r>
              <a:rPr spc="-295" dirty="0"/>
              <a:t>set</a:t>
            </a:r>
            <a:r>
              <a:rPr spc="-229" dirty="0"/>
              <a:t> </a:t>
            </a:r>
            <a:r>
              <a:rPr spc="-215" dirty="0"/>
              <a:t>function</a:t>
            </a:r>
            <a:r>
              <a:rPr spc="-229" dirty="0"/>
              <a:t> </a:t>
            </a:r>
            <a:r>
              <a:rPr spc="-20" dirty="0"/>
              <a:t>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F8DB3-42D0-8BDB-360E-FEF9B2C58F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8485" y="754380"/>
            <a:ext cx="18522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Props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7412" y="2931284"/>
            <a:ext cx="8633460" cy="4648200"/>
            <a:chOff x="4827412" y="2931284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78317" y="2931284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2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2" y="4647718"/>
                  </a:lnTo>
                  <a:lnTo>
                    <a:pt x="598227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7412" y="3213304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7" y="0"/>
                  </a:moveTo>
                  <a:lnTo>
                    <a:pt x="2018437" y="645831"/>
                  </a:lnTo>
                  <a:lnTo>
                    <a:pt x="0" y="645831"/>
                  </a:lnTo>
                  <a:lnTo>
                    <a:pt x="0" y="1937489"/>
                  </a:lnTo>
                  <a:lnTo>
                    <a:pt x="2018437" y="1937489"/>
                  </a:lnTo>
                  <a:lnTo>
                    <a:pt x="2018437" y="2583319"/>
                  </a:lnTo>
                  <a:lnTo>
                    <a:pt x="3310096" y="1291662"/>
                  </a:lnTo>
                  <a:lnTo>
                    <a:pt x="20184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67419" y="4267708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props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3165" y="55446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spc="-235" dirty="0">
                <a:solidFill>
                  <a:srgbClr val="FFFFFF"/>
                </a:solidFill>
                <a:latin typeface="Arial Black"/>
                <a:cs typeface="Arial Black"/>
              </a:rPr>
              <a:t>Returns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60" dirty="0">
                <a:solidFill>
                  <a:srgbClr val="FFFFFF"/>
                </a:solidFill>
                <a:latin typeface="Arial Black"/>
                <a:cs typeface="Arial Black"/>
              </a:rPr>
              <a:t>jsx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37610" y="8261604"/>
            <a:ext cx="7232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4" dirty="0">
                <a:solidFill>
                  <a:srgbClr val="404040"/>
                </a:solidFill>
                <a:latin typeface="Arial Black"/>
                <a:cs typeface="Arial Black"/>
              </a:rPr>
              <a:t>&lt;</a:t>
            </a:r>
            <a:r>
              <a:rPr sz="3200" spc="-254" dirty="0">
                <a:solidFill>
                  <a:srgbClr val="2A9FBC"/>
                </a:solidFill>
                <a:latin typeface="Arial Black"/>
                <a:cs typeface="Arial Black"/>
              </a:rPr>
              <a:t>Component</a:t>
            </a:r>
            <a:r>
              <a:rPr sz="3200" spc="-17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200" spc="-285" dirty="0">
                <a:solidFill>
                  <a:srgbClr val="675BA7"/>
                </a:solidFill>
                <a:latin typeface="Arial Black"/>
                <a:cs typeface="Arial Black"/>
              </a:rPr>
              <a:t>myprop</a:t>
            </a:r>
            <a:r>
              <a:rPr sz="3200" spc="-285" dirty="0">
                <a:solidFill>
                  <a:srgbClr val="404040"/>
                </a:solidFill>
                <a:latin typeface="Arial Black"/>
                <a:cs typeface="Arial Black"/>
              </a:rPr>
              <a:t>=</a:t>
            </a:r>
            <a:r>
              <a:rPr sz="3200" spc="-285" dirty="0">
                <a:solidFill>
                  <a:srgbClr val="F15B2A"/>
                </a:solidFill>
                <a:latin typeface="Arial Black"/>
                <a:cs typeface="Arial Black"/>
              </a:rPr>
              <a:t>"somevalue"</a:t>
            </a:r>
            <a:r>
              <a:rPr sz="3200" spc="-18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Arial Black"/>
                <a:cs typeface="Arial Black"/>
              </a:rPr>
              <a:t>/&gt;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7047" y="2324100"/>
            <a:ext cx="4505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solidFill>
                  <a:srgbClr val="171717"/>
                </a:solidFill>
                <a:latin typeface="Microsoft Sans Serif"/>
                <a:cs typeface="Microsoft Sans Serif"/>
              </a:rPr>
              <a:t>const</a:t>
            </a:r>
            <a:r>
              <a:rPr sz="3200" spc="-9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70" dirty="0">
                <a:solidFill>
                  <a:srgbClr val="171717"/>
                </a:solidFill>
                <a:latin typeface="Microsoft Sans Serif"/>
                <a:cs typeface="Microsoft Sans Serif"/>
              </a:rPr>
              <a:t>Component</a:t>
            </a:r>
            <a:r>
              <a:rPr sz="3200" spc="-7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-265" dirty="0">
                <a:solidFill>
                  <a:srgbClr val="171717"/>
                </a:solidFill>
                <a:latin typeface="Microsoft Sans Serif"/>
                <a:cs typeface="Microsoft Sans Serif"/>
              </a:rPr>
              <a:t>=</a:t>
            </a:r>
            <a:r>
              <a:rPr sz="32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()</a:t>
            </a:r>
            <a:r>
              <a:rPr sz="3200" spc="-8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-290" dirty="0">
                <a:solidFill>
                  <a:srgbClr val="171717"/>
                </a:solidFill>
                <a:latin typeface="Microsoft Sans Serif"/>
                <a:cs typeface="Microsoft Sans Serif"/>
              </a:rPr>
              <a:t>=&gt;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A3D2C9-FB27-BC8C-D140-5850D3526E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6275" y="4589779"/>
            <a:ext cx="9316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00" dirty="0">
                <a:solidFill>
                  <a:srgbClr val="FFFFFF"/>
                </a:solidFill>
              </a:rPr>
              <a:t>A</a:t>
            </a:r>
            <a:r>
              <a:rPr sz="6600" spc="-240" dirty="0">
                <a:solidFill>
                  <a:srgbClr val="FFFFFF"/>
                </a:solidFill>
              </a:rPr>
              <a:t> </a:t>
            </a:r>
            <a:r>
              <a:rPr sz="6600" spc="140" dirty="0">
                <a:solidFill>
                  <a:srgbClr val="FFFFFF"/>
                </a:solidFill>
              </a:rPr>
              <a:t>prop</a:t>
            </a:r>
            <a:r>
              <a:rPr sz="6600" spc="-320" dirty="0">
                <a:solidFill>
                  <a:srgbClr val="FFFFFF"/>
                </a:solidFill>
              </a:rPr>
              <a:t> </a:t>
            </a:r>
            <a:r>
              <a:rPr sz="6600" dirty="0">
                <a:solidFill>
                  <a:srgbClr val="FFFFFF"/>
                </a:solidFill>
              </a:rPr>
              <a:t>value</a:t>
            </a:r>
            <a:r>
              <a:rPr sz="6600" spc="-265" dirty="0">
                <a:solidFill>
                  <a:srgbClr val="FFFFFF"/>
                </a:solidFill>
              </a:rPr>
              <a:t> </a:t>
            </a:r>
            <a:r>
              <a:rPr sz="6600" spc="70" dirty="0">
                <a:solidFill>
                  <a:srgbClr val="FFFFFF"/>
                </a:solidFill>
              </a:rPr>
              <a:t>can</a:t>
            </a:r>
            <a:r>
              <a:rPr sz="6600" spc="-270" dirty="0">
                <a:solidFill>
                  <a:srgbClr val="FFFFFF"/>
                </a:solidFill>
              </a:rPr>
              <a:t> </a:t>
            </a:r>
            <a:r>
              <a:rPr sz="6600" spc="60" dirty="0">
                <a:solidFill>
                  <a:srgbClr val="FFFFFF"/>
                </a:solidFill>
              </a:rPr>
              <a:t>change</a:t>
            </a:r>
            <a:endParaRPr sz="6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6A648-E08F-CE1A-E196-EC2C3D49DD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8200" y="7239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5600" y="16920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5600" y="26860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8200" y="38481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5600" y="48162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5600" y="58102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72800" y="7239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200" y="16920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0200" y="26860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72800" y="38481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0200" y="48162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60200" y="58102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2800" y="6946469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60200" y="7914616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1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60200" y="8908596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9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5957CB9-0334-746E-54DF-D1C9E3FD7C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8200" y="7239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5600" y="16920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5600" y="26860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8200" y="38481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5600" y="48162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5600" y="58102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72800" y="7239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200" y="16920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0200" y="26860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72800" y="3848100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0200" y="4816247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60200" y="5810225"/>
            <a:ext cx="3467100" cy="815975"/>
          </a:xfrm>
          <a:prstGeom prst="rect">
            <a:avLst/>
          </a:prstGeom>
          <a:solidFill>
            <a:srgbClr val="F15B2A"/>
          </a:solidFill>
          <a:ln w="12700">
            <a:solidFill>
              <a:srgbClr val="B1411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2800" y="6946469"/>
            <a:ext cx="3467100" cy="815975"/>
          </a:xfrm>
          <a:prstGeom prst="rect">
            <a:avLst/>
          </a:prstGeom>
          <a:solidFill>
            <a:srgbClr val="2A9FBC"/>
          </a:solidFill>
          <a:ln w="12700">
            <a:solidFill>
              <a:srgbClr val="B1411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60200" y="7914616"/>
            <a:ext cx="3467100" cy="815975"/>
          </a:xfrm>
          <a:prstGeom prst="rect">
            <a:avLst/>
          </a:prstGeom>
          <a:solidFill>
            <a:srgbClr val="2A9FBC"/>
          </a:solidFill>
          <a:ln w="12700">
            <a:solidFill>
              <a:srgbClr val="B1411C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15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60200" y="8908596"/>
            <a:ext cx="3467100" cy="815975"/>
          </a:xfrm>
          <a:prstGeom prst="rect">
            <a:avLst/>
          </a:prstGeom>
          <a:solidFill>
            <a:srgbClr val="2A9FBC"/>
          </a:solidFill>
          <a:ln w="12700">
            <a:solidFill>
              <a:srgbClr val="B1411C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9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React</a:t>
            </a:r>
            <a:r>
              <a:rPr sz="18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Black"/>
                <a:cs typeface="Arial Black"/>
              </a:rPr>
              <a:t>element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700" spc="-25" dirty="0">
                <a:solidFill>
                  <a:srgbClr val="FFFFFF"/>
                </a:solidFill>
                <a:latin typeface="Arial Black"/>
                <a:cs typeface="Arial Black"/>
              </a:rPr>
              <a:t>td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8D277F2-8FBC-6CD2-3F96-D11A07BD45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dirty="0"/>
              <a:t>Core</a:t>
            </a:r>
            <a:r>
              <a:rPr spc="-175" dirty="0"/>
              <a:t> </a:t>
            </a:r>
            <a:r>
              <a:rPr dirty="0"/>
              <a:t>React</a:t>
            </a:r>
            <a:r>
              <a:rPr spc="-185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2263" y="7012940"/>
            <a:ext cx="49891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000" spc="-229" dirty="0">
                <a:solidFill>
                  <a:srgbClr val="675BA7"/>
                </a:solidFill>
                <a:latin typeface="Arial Black"/>
                <a:cs typeface="Arial Black"/>
              </a:rPr>
              <a:t>Structure</a:t>
            </a:r>
            <a:r>
              <a:rPr sz="3000" spc="-195" dirty="0">
                <a:solidFill>
                  <a:srgbClr val="675BA7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675BA7"/>
                </a:solidFill>
                <a:latin typeface="Arial Black"/>
                <a:cs typeface="Arial Black"/>
              </a:rPr>
              <a:t>with</a:t>
            </a:r>
            <a:r>
              <a:rPr sz="3000" spc="-195" dirty="0">
                <a:solidFill>
                  <a:srgbClr val="675BA7"/>
                </a:solidFill>
                <a:latin typeface="Arial Black"/>
                <a:cs typeface="Arial Black"/>
              </a:rPr>
              <a:t> </a:t>
            </a:r>
            <a:r>
              <a:rPr sz="3000" spc="-265" dirty="0">
                <a:solidFill>
                  <a:srgbClr val="675BA7"/>
                </a:solidFill>
                <a:latin typeface="Arial Black"/>
                <a:cs typeface="Arial Black"/>
              </a:rPr>
              <a:t>components </a:t>
            </a:r>
            <a:r>
              <a:rPr sz="3000" spc="-270" dirty="0">
                <a:solidFill>
                  <a:srgbClr val="404040"/>
                </a:solidFill>
                <a:latin typeface="Arial Black"/>
                <a:cs typeface="Arial Black"/>
              </a:rPr>
              <a:t>Reusability</a:t>
            </a:r>
            <a:endParaRPr sz="3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3000" spc="-300" dirty="0">
                <a:solidFill>
                  <a:srgbClr val="404040"/>
                </a:solidFill>
                <a:latin typeface="Arial Black"/>
                <a:cs typeface="Arial Black"/>
              </a:rPr>
              <a:t>Have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404040"/>
                </a:solidFill>
                <a:latin typeface="Arial Black"/>
                <a:cs typeface="Arial Black"/>
              </a:rPr>
              <a:t>state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5450" y="7012940"/>
            <a:ext cx="5273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000" spc="-235" dirty="0">
                <a:solidFill>
                  <a:srgbClr val="675BA7"/>
                </a:solidFill>
                <a:latin typeface="Arial Black"/>
                <a:cs typeface="Arial Black"/>
              </a:rPr>
              <a:t>Efficiency</a:t>
            </a:r>
            <a:r>
              <a:rPr sz="3000" spc="-195" dirty="0">
                <a:solidFill>
                  <a:srgbClr val="675BA7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675BA7"/>
                </a:solidFill>
                <a:latin typeface="Arial Black"/>
                <a:cs typeface="Arial Black"/>
              </a:rPr>
              <a:t>with</a:t>
            </a:r>
            <a:r>
              <a:rPr sz="3000" spc="-200" dirty="0">
                <a:solidFill>
                  <a:srgbClr val="675BA7"/>
                </a:solidFill>
                <a:latin typeface="Arial Black"/>
                <a:cs typeface="Arial Black"/>
              </a:rPr>
              <a:t> </a:t>
            </a:r>
            <a:r>
              <a:rPr sz="3000" spc="-225" dirty="0">
                <a:solidFill>
                  <a:srgbClr val="675BA7"/>
                </a:solidFill>
                <a:latin typeface="Arial Black"/>
                <a:cs typeface="Arial Black"/>
              </a:rPr>
              <a:t>reconciliation </a:t>
            </a:r>
            <a:r>
              <a:rPr sz="3000" spc="-220" dirty="0">
                <a:solidFill>
                  <a:srgbClr val="404040"/>
                </a:solidFill>
                <a:latin typeface="Arial Black"/>
                <a:cs typeface="Arial Black"/>
              </a:rPr>
              <a:t>Only</a:t>
            </a:r>
            <a:r>
              <a:rPr sz="3000" spc="-21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50" dirty="0">
                <a:solidFill>
                  <a:srgbClr val="404040"/>
                </a:solidFill>
                <a:latin typeface="Arial Black"/>
                <a:cs typeface="Arial Black"/>
              </a:rPr>
              <a:t>updates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404040"/>
                </a:solidFill>
                <a:latin typeface="Arial Black"/>
                <a:cs typeface="Arial Black"/>
              </a:rPr>
              <a:t>the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75" dirty="0">
                <a:solidFill>
                  <a:srgbClr val="404040"/>
                </a:solidFill>
                <a:latin typeface="Arial Black"/>
                <a:cs typeface="Arial Black"/>
              </a:rPr>
              <a:t>parts</a:t>
            </a:r>
            <a:endParaRPr sz="3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3000" spc="-170" dirty="0">
                <a:solidFill>
                  <a:srgbClr val="404040"/>
                </a:solidFill>
                <a:latin typeface="Arial Black"/>
                <a:cs typeface="Arial Black"/>
              </a:rPr>
              <a:t>of</a:t>
            </a:r>
            <a:r>
              <a:rPr sz="3000" spc="-229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404040"/>
                </a:solidFill>
                <a:latin typeface="Arial Black"/>
                <a:cs typeface="Arial Black"/>
              </a:rPr>
              <a:t>the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40" dirty="0">
                <a:solidFill>
                  <a:srgbClr val="404040"/>
                </a:solidFill>
                <a:latin typeface="Arial Black"/>
                <a:cs typeface="Arial Black"/>
              </a:rPr>
              <a:t>UI</a:t>
            </a:r>
            <a:r>
              <a:rPr sz="3000" spc="-225" dirty="0">
                <a:solidFill>
                  <a:srgbClr val="404040"/>
                </a:solidFill>
                <a:latin typeface="Arial Black"/>
                <a:cs typeface="Arial Black"/>
              </a:rPr>
              <a:t> that</a:t>
            </a:r>
            <a:r>
              <a:rPr sz="3000" spc="-215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80" dirty="0">
                <a:solidFill>
                  <a:srgbClr val="404040"/>
                </a:solidFill>
                <a:latin typeface="Arial Black"/>
                <a:cs typeface="Arial Black"/>
              </a:rPr>
              <a:t>changed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9895" y="7012940"/>
            <a:ext cx="47491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3000" spc="-360" dirty="0">
                <a:solidFill>
                  <a:srgbClr val="675BA7"/>
                </a:solidFill>
                <a:latin typeface="Arial Black"/>
                <a:cs typeface="Arial Black"/>
              </a:rPr>
              <a:t>UIs</a:t>
            </a:r>
            <a:r>
              <a:rPr sz="3000" spc="-220" dirty="0">
                <a:solidFill>
                  <a:srgbClr val="675BA7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675BA7"/>
                </a:solidFill>
                <a:latin typeface="Arial Black"/>
                <a:cs typeface="Arial Black"/>
              </a:rPr>
              <a:t>declared</a:t>
            </a:r>
            <a:r>
              <a:rPr sz="3000" spc="-215" dirty="0">
                <a:solidFill>
                  <a:srgbClr val="675BA7"/>
                </a:solidFill>
                <a:latin typeface="Arial Black"/>
                <a:cs typeface="Arial Black"/>
              </a:rPr>
              <a:t> in</a:t>
            </a:r>
            <a:r>
              <a:rPr sz="3000" spc="-220" dirty="0">
                <a:solidFill>
                  <a:srgbClr val="675BA7"/>
                </a:solidFill>
                <a:latin typeface="Arial Black"/>
                <a:cs typeface="Arial Black"/>
              </a:rPr>
              <a:t> </a:t>
            </a:r>
            <a:r>
              <a:rPr sz="3000" spc="-285" dirty="0">
                <a:solidFill>
                  <a:srgbClr val="675BA7"/>
                </a:solidFill>
                <a:latin typeface="Arial Black"/>
                <a:cs typeface="Arial Black"/>
              </a:rPr>
              <a:t>JavaScript </a:t>
            </a:r>
            <a:r>
              <a:rPr sz="3000" spc="-245" dirty="0">
                <a:solidFill>
                  <a:srgbClr val="404040"/>
                </a:solidFill>
                <a:latin typeface="Arial Black"/>
                <a:cs typeface="Arial Black"/>
              </a:rPr>
              <a:t>Rendered</a:t>
            </a:r>
            <a:r>
              <a:rPr sz="3000" spc="-20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404040"/>
                </a:solidFill>
                <a:latin typeface="Arial Black"/>
                <a:cs typeface="Arial Black"/>
              </a:rPr>
              <a:t>output</a:t>
            </a:r>
            <a:r>
              <a:rPr sz="3000" spc="-190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changes </a:t>
            </a:r>
            <a:r>
              <a:rPr sz="3000" spc="-295" dirty="0">
                <a:solidFill>
                  <a:srgbClr val="404040"/>
                </a:solidFill>
                <a:latin typeface="Arial Black"/>
                <a:cs typeface="Arial Black"/>
              </a:rPr>
              <a:t>when</a:t>
            </a:r>
            <a:r>
              <a:rPr sz="3000" spc="-229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280" dirty="0">
                <a:solidFill>
                  <a:srgbClr val="404040"/>
                </a:solidFill>
                <a:latin typeface="Arial Black"/>
                <a:cs typeface="Arial Black"/>
              </a:rPr>
              <a:t>state</a:t>
            </a:r>
            <a:r>
              <a:rPr sz="3000" spc="-229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320" dirty="0">
                <a:solidFill>
                  <a:srgbClr val="404040"/>
                </a:solidFill>
                <a:latin typeface="Arial Black"/>
                <a:cs typeface="Arial Black"/>
              </a:rPr>
              <a:t>is</a:t>
            </a:r>
            <a:r>
              <a:rPr sz="3000" spc="-229" dirty="0">
                <a:solidFill>
                  <a:srgbClr val="404040"/>
                </a:solidFill>
                <a:latin typeface="Arial Black"/>
                <a:cs typeface="Arial Black"/>
              </a:rPr>
              <a:t> </a:t>
            </a:r>
            <a:r>
              <a:rPr sz="3000" spc="-60" dirty="0">
                <a:solidFill>
                  <a:srgbClr val="404040"/>
                </a:solidFill>
                <a:latin typeface="Arial Black"/>
                <a:cs typeface="Arial Black"/>
              </a:rPr>
              <a:t>updated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9674" y="3030537"/>
            <a:ext cx="3333650" cy="3657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1961" y="3030537"/>
            <a:ext cx="3304076" cy="3657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13319" y="3030537"/>
            <a:ext cx="4056357" cy="36576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B596C-41D8-3895-5EB6-5DBC53423C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2723" y="3733291"/>
            <a:ext cx="10243185" cy="275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735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</a:rPr>
              <a:t>Next</a:t>
            </a:r>
            <a:r>
              <a:rPr sz="4800" spc="-140" dirty="0">
                <a:solidFill>
                  <a:srgbClr val="FFFFFF"/>
                </a:solidFill>
              </a:rPr>
              <a:t> </a:t>
            </a:r>
            <a:r>
              <a:rPr sz="4800" spc="-25" dirty="0">
                <a:solidFill>
                  <a:srgbClr val="FFFFFF"/>
                </a:solidFill>
              </a:rPr>
              <a:t>up:</a:t>
            </a:r>
            <a:endParaRPr sz="4800"/>
          </a:p>
          <a:p>
            <a:pPr marL="12700" marR="5080" algn="ctr">
              <a:lnSpc>
                <a:spcPts val="7900"/>
              </a:lnSpc>
              <a:spcBef>
                <a:spcPts val="90"/>
              </a:spcBef>
            </a:pPr>
            <a:r>
              <a:rPr sz="6600" spc="105" dirty="0">
                <a:solidFill>
                  <a:srgbClr val="FFFFFF"/>
                </a:solidFill>
              </a:rPr>
              <a:t>Component</a:t>
            </a:r>
            <a:r>
              <a:rPr sz="6600" spc="-235" dirty="0">
                <a:solidFill>
                  <a:srgbClr val="FFFFFF"/>
                </a:solidFill>
              </a:rPr>
              <a:t> </a:t>
            </a:r>
            <a:r>
              <a:rPr sz="6600" dirty="0">
                <a:solidFill>
                  <a:srgbClr val="FFFFFF"/>
                </a:solidFill>
              </a:rPr>
              <a:t>Rendering</a:t>
            </a:r>
            <a:r>
              <a:rPr sz="6600" spc="-235" dirty="0">
                <a:solidFill>
                  <a:srgbClr val="FFFFFF"/>
                </a:solidFill>
              </a:rPr>
              <a:t> </a:t>
            </a:r>
            <a:r>
              <a:rPr sz="6600" spc="-25" dirty="0">
                <a:solidFill>
                  <a:srgbClr val="FFFFFF"/>
                </a:solidFill>
              </a:rPr>
              <a:t>and </a:t>
            </a:r>
            <a:r>
              <a:rPr sz="6600" spc="-110" dirty="0">
                <a:solidFill>
                  <a:srgbClr val="FFFFFF"/>
                </a:solidFill>
              </a:rPr>
              <a:t>Side</a:t>
            </a:r>
            <a:r>
              <a:rPr sz="6600" spc="-345" dirty="0">
                <a:solidFill>
                  <a:srgbClr val="FFFFFF"/>
                </a:solidFill>
              </a:rPr>
              <a:t> </a:t>
            </a:r>
            <a:r>
              <a:rPr sz="6600" spc="65" dirty="0">
                <a:solidFill>
                  <a:srgbClr val="FFFFFF"/>
                </a:solidFill>
              </a:rPr>
              <a:t>Effects</a:t>
            </a:r>
            <a:endParaRPr sz="6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1867B-5BB3-D4B3-C623-D62ABC0C28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8485" y="754380"/>
            <a:ext cx="18522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Props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7412" y="2931284"/>
            <a:ext cx="8633460" cy="4648200"/>
            <a:chOff x="4827412" y="2931284"/>
            <a:chExt cx="8633460" cy="4648200"/>
          </a:xfrm>
        </p:grpSpPr>
        <p:sp>
          <p:nvSpPr>
            <p:cNvPr id="4" name="object 4"/>
            <p:cNvSpPr/>
            <p:nvPr/>
          </p:nvSpPr>
          <p:spPr>
            <a:xfrm>
              <a:off x="7478317" y="2931284"/>
              <a:ext cx="5982335" cy="4648200"/>
            </a:xfrm>
            <a:custGeom>
              <a:avLst/>
              <a:gdLst/>
              <a:ahLst/>
              <a:cxnLst/>
              <a:rect l="l" t="t" r="r" b="b"/>
              <a:pathLst>
                <a:path w="5982334" h="4648200">
                  <a:moveTo>
                    <a:pt x="5982272" y="0"/>
                  </a:moveTo>
                  <a:lnTo>
                    <a:pt x="0" y="0"/>
                  </a:lnTo>
                  <a:lnTo>
                    <a:pt x="0" y="4647718"/>
                  </a:lnTo>
                  <a:lnTo>
                    <a:pt x="5982272" y="4647718"/>
                  </a:lnTo>
                  <a:lnTo>
                    <a:pt x="598227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7412" y="3213304"/>
              <a:ext cx="3310254" cy="2583815"/>
            </a:xfrm>
            <a:custGeom>
              <a:avLst/>
              <a:gdLst/>
              <a:ahLst/>
              <a:cxnLst/>
              <a:rect l="l" t="t" r="r" b="b"/>
              <a:pathLst>
                <a:path w="3310254" h="2583815">
                  <a:moveTo>
                    <a:pt x="2018437" y="0"/>
                  </a:moveTo>
                  <a:lnTo>
                    <a:pt x="2018437" y="645831"/>
                  </a:lnTo>
                  <a:lnTo>
                    <a:pt x="0" y="645831"/>
                  </a:lnTo>
                  <a:lnTo>
                    <a:pt x="0" y="1937489"/>
                  </a:lnTo>
                  <a:lnTo>
                    <a:pt x="2018437" y="1937489"/>
                  </a:lnTo>
                  <a:lnTo>
                    <a:pt x="2018437" y="2583319"/>
                  </a:lnTo>
                  <a:lnTo>
                    <a:pt x="3310096" y="1291662"/>
                  </a:lnTo>
                  <a:lnTo>
                    <a:pt x="2018437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67419" y="4267708"/>
            <a:ext cx="984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props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3165" y="5544684"/>
            <a:ext cx="3912870" cy="1233805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39052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075"/>
              </a:spcBef>
            </a:pPr>
            <a:r>
              <a:rPr sz="2800" spc="-235" dirty="0">
                <a:solidFill>
                  <a:srgbClr val="FFFFFF"/>
                </a:solidFill>
                <a:latin typeface="Arial Black"/>
                <a:cs typeface="Arial Black"/>
              </a:rPr>
              <a:t>Returns</a:t>
            </a:r>
            <a:r>
              <a:rPr sz="28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360" dirty="0">
                <a:solidFill>
                  <a:srgbClr val="FFFFFF"/>
                </a:solidFill>
                <a:latin typeface="Arial Black"/>
                <a:cs typeface="Arial Black"/>
              </a:rPr>
              <a:t>jsx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37610" y="8261604"/>
            <a:ext cx="7232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4" dirty="0">
                <a:solidFill>
                  <a:srgbClr val="404040"/>
                </a:solidFill>
                <a:latin typeface="Arial Black"/>
                <a:cs typeface="Arial Black"/>
              </a:rPr>
              <a:t>&lt;</a:t>
            </a:r>
            <a:r>
              <a:rPr sz="3200" spc="-254" dirty="0">
                <a:solidFill>
                  <a:srgbClr val="2A9FBC"/>
                </a:solidFill>
                <a:latin typeface="Arial Black"/>
                <a:cs typeface="Arial Black"/>
              </a:rPr>
              <a:t>Component</a:t>
            </a:r>
            <a:r>
              <a:rPr sz="3200" spc="-175" dirty="0">
                <a:solidFill>
                  <a:srgbClr val="2A9FBC"/>
                </a:solidFill>
                <a:latin typeface="Arial Black"/>
                <a:cs typeface="Arial Black"/>
              </a:rPr>
              <a:t> </a:t>
            </a:r>
            <a:r>
              <a:rPr sz="3200" spc="-285" dirty="0">
                <a:solidFill>
                  <a:srgbClr val="675BA7"/>
                </a:solidFill>
                <a:latin typeface="Arial Black"/>
                <a:cs typeface="Arial Black"/>
              </a:rPr>
              <a:t>myprop</a:t>
            </a:r>
            <a:r>
              <a:rPr sz="3200" spc="-285" dirty="0">
                <a:solidFill>
                  <a:srgbClr val="404040"/>
                </a:solidFill>
                <a:latin typeface="Arial Black"/>
                <a:cs typeface="Arial Black"/>
              </a:rPr>
              <a:t>=</a:t>
            </a:r>
            <a:r>
              <a:rPr sz="3200" spc="-285" dirty="0">
                <a:solidFill>
                  <a:srgbClr val="F15B2A"/>
                </a:solidFill>
                <a:latin typeface="Arial Black"/>
                <a:cs typeface="Arial Black"/>
              </a:rPr>
              <a:t>"somevalue"</a:t>
            </a:r>
            <a:r>
              <a:rPr sz="3200" spc="-18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Arial Black"/>
                <a:cs typeface="Arial Black"/>
              </a:rPr>
              <a:t>/&gt;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8431" y="2324100"/>
            <a:ext cx="5551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70" dirty="0">
                <a:solidFill>
                  <a:srgbClr val="171717"/>
                </a:solidFill>
                <a:latin typeface="Microsoft Sans Serif"/>
                <a:cs typeface="Microsoft Sans Serif"/>
              </a:rPr>
              <a:t>const</a:t>
            </a:r>
            <a:r>
              <a:rPr sz="32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70" dirty="0">
                <a:solidFill>
                  <a:srgbClr val="171717"/>
                </a:solidFill>
                <a:latin typeface="Microsoft Sans Serif"/>
                <a:cs typeface="Microsoft Sans Serif"/>
              </a:rPr>
              <a:t>Component</a:t>
            </a:r>
            <a:r>
              <a:rPr sz="32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-265" dirty="0">
                <a:solidFill>
                  <a:srgbClr val="171717"/>
                </a:solidFill>
                <a:latin typeface="Microsoft Sans Serif"/>
                <a:cs typeface="Microsoft Sans Serif"/>
              </a:rPr>
              <a:t>=</a:t>
            </a:r>
            <a:r>
              <a:rPr sz="32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171717"/>
                </a:solidFill>
                <a:latin typeface="Microsoft Sans Serif"/>
                <a:cs typeface="Microsoft Sans Serif"/>
              </a:rPr>
              <a:t>(</a:t>
            </a:r>
            <a:r>
              <a:rPr sz="3200" dirty="0">
                <a:solidFill>
                  <a:srgbClr val="F15B2A"/>
                </a:solidFill>
                <a:latin typeface="Microsoft Sans Serif"/>
                <a:cs typeface="Microsoft Sans Serif"/>
              </a:rPr>
              <a:t>props</a:t>
            </a:r>
            <a:r>
              <a:rPr sz="3200" dirty="0">
                <a:solidFill>
                  <a:srgbClr val="171717"/>
                </a:solidFill>
                <a:latin typeface="Microsoft Sans Serif"/>
                <a:cs typeface="Microsoft Sans Serif"/>
              </a:rPr>
              <a:t>)</a:t>
            </a:r>
            <a:r>
              <a:rPr sz="32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3200" spc="-290" dirty="0">
                <a:solidFill>
                  <a:srgbClr val="171717"/>
                </a:solidFill>
                <a:latin typeface="Microsoft Sans Serif"/>
                <a:cs typeface="Microsoft Sans Serif"/>
              </a:rPr>
              <a:t>=&gt;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DAB257-584B-11E3-CEB6-69BAAB42CD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0273" y="4589779"/>
            <a:ext cx="113487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00" dirty="0">
                <a:solidFill>
                  <a:srgbClr val="FFFFFF"/>
                </a:solidFill>
              </a:rPr>
              <a:t>Strict</a:t>
            </a:r>
            <a:r>
              <a:rPr sz="6600" spc="-340" dirty="0">
                <a:solidFill>
                  <a:srgbClr val="FFFFFF"/>
                </a:solidFill>
              </a:rPr>
              <a:t> </a:t>
            </a:r>
            <a:r>
              <a:rPr sz="6600" spc="-95" dirty="0">
                <a:solidFill>
                  <a:srgbClr val="FFFFFF"/>
                </a:solidFill>
              </a:rPr>
              <a:t>rule:</a:t>
            </a:r>
            <a:r>
              <a:rPr sz="6600" spc="-330" dirty="0">
                <a:solidFill>
                  <a:srgbClr val="FFFFFF"/>
                </a:solidFill>
              </a:rPr>
              <a:t> </a:t>
            </a:r>
            <a:r>
              <a:rPr sz="6600" spc="-45" dirty="0">
                <a:solidFill>
                  <a:srgbClr val="FFFFFF"/>
                </a:solidFill>
              </a:rPr>
              <a:t>Props</a:t>
            </a:r>
            <a:r>
              <a:rPr sz="6600" spc="-335" dirty="0">
                <a:solidFill>
                  <a:srgbClr val="FFFFFF"/>
                </a:solidFill>
              </a:rPr>
              <a:t> </a:t>
            </a:r>
            <a:r>
              <a:rPr sz="6600" dirty="0">
                <a:solidFill>
                  <a:srgbClr val="FFFFFF"/>
                </a:solidFill>
              </a:rPr>
              <a:t>are</a:t>
            </a:r>
            <a:r>
              <a:rPr sz="6600" spc="-330" dirty="0">
                <a:solidFill>
                  <a:srgbClr val="FFFFFF"/>
                </a:solidFill>
              </a:rPr>
              <a:t> </a:t>
            </a:r>
            <a:r>
              <a:rPr sz="6600" spc="90" dirty="0">
                <a:solidFill>
                  <a:srgbClr val="FFFFFF"/>
                </a:solidFill>
              </a:rPr>
              <a:t>read-</a:t>
            </a:r>
            <a:r>
              <a:rPr sz="6600" spc="-20" dirty="0">
                <a:solidFill>
                  <a:srgbClr val="FFFFFF"/>
                </a:solidFill>
              </a:rPr>
              <a:t>only</a:t>
            </a:r>
            <a:endParaRPr sz="6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F9CD3-A165-3483-61A8-62ACB7C624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5" y="0"/>
            <a:ext cx="15030450" cy="10286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D297A-7229-E48B-80B0-88473E8B9A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420" y="0"/>
            <a:ext cx="15035947" cy="102839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40570-ABC4-5E99-5AF1-1EB4AF7803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632" y="0"/>
            <a:ext cx="15032736" cy="102839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DA889-8891-30AE-7C9F-F9787F3E20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90203" y="4281932"/>
            <a:ext cx="3248025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1770">
              <a:lnSpc>
                <a:spcPct val="100400"/>
              </a:lnSpc>
              <a:spcBef>
                <a:spcPts val="75"/>
              </a:spcBef>
            </a:pPr>
            <a:r>
              <a:rPr sz="5400" spc="-55" dirty="0">
                <a:solidFill>
                  <a:srgbClr val="404040"/>
                </a:solidFill>
                <a:latin typeface="Arial MT"/>
                <a:cs typeface="Arial MT"/>
              </a:rPr>
              <a:t>Props </a:t>
            </a:r>
            <a:r>
              <a:rPr sz="5400" spc="-225" dirty="0">
                <a:solidFill>
                  <a:srgbClr val="404040"/>
                </a:solidFill>
                <a:latin typeface="Arial MT"/>
                <a:cs typeface="Arial MT"/>
              </a:rPr>
              <a:t>Takeaways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86040" y="3566667"/>
            <a:ext cx="9204960" cy="3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40" dirty="0">
                <a:solidFill>
                  <a:srgbClr val="F15B2A"/>
                </a:solidFill>
                <a:latin typeface="Arial Black"/>
                <a:cs typeface="Arial Black"/>
              </a:rPr>
              <a:t>Passing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00" dirty="0">
                <a:solidFill>
                  <a:srgbClr val="F15B2A"/>
                </a:solidFill>
                <a:latin typeface="Arial Black"/>
                <a:cs typeface="Arial Black"/>
              </a:rPr>
              <a:t>arguments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to</a:t>
            </a:r>
            <a:r>
              <a:rPr sz="3400" spc="-24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90" dirty="0">
                <a:solidFill>
                  <a:srgbClr val="F15B2A"/>
                </a:solidFill>
                <a:latin typeface="Arial Black"/>
                <a:cs typeface="Arial Black"/>
              </a:rPr>
              <a:t>components</a:t>
            </a:r>
            <a:endParaRPr sz="3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spc="-305" dirty="0">
                <a:solidFill>
                  <a:srgbClr val="F15B2A"/>
                </a:solidFill>
                <a:latin typeface="Arial Black"/>
                <a:cs typeface="Arial Black"/>
              </a:rPr>
              <a:t>Using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HTML-</a:t>
            </a:r>
            <a:r>
              <a:rPr sz="3400" spc="-345" dirty="0">
                <a:solidFill>
                  <a:srgbClr val="F15B2A"/>
                </a:solidFill>
                <a:latin typeface="Arial Black"/>
                <a:cs typeface="Arial Black"/>
              </a:rPr>
              <a:t>like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45" dirty="0">
                <a:solidFill>
                  <a:srgbClr val="F15B2A"/>
                </a:solidFill>
                <a:latin typeface="Arial Black"/>
                <a:cs typeface="Arial Black"/>
              </a:rPr>
              <a:t>attribute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45" dirty="0">
                <a:solidFill>
                  <a:srgbClr val="F15B2A"/>
                </a:solidFill>
                <a:latin typeface="Arial Black"/>
                <a:cs typeface="Arial Black"/>
              </a:rPr>
              <a:t>syntax</a:t>
            </a:r>
            <a:endParaRPr sz="3400">
              <a:latin typeface="Arial Black"/>
              <a:cs typeface="Arial Black"/>
            </a:endParaRPr>
          </a:p>
          <a:p>
            <a:pPr marL="12700" marR="5080">
              <a:lnSpc>
                <a:spcPct val="166500"/>
              </a:lnSpc>
              <a:spcBef>
                <a:spcPts val="20"/>
              </a:spcBef>
            </a:pPr>
            <a:r>
              <a:rPr sz="3400" spc="-280" dirty="0">
                <a:solidFill>
                  <a:srgbClr val="F15B2A"/>
                </a:solidFill>
                <a:latin typeface="Arial Black"/>
                <a:cs typeface="Arial Black"/>
              </a:rPr>
              <a:t>Receiving</a:t>
            </a:r>
            <a:r>
              <a:rPr sz="3400" spc="-23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60" dirty="0">
                <a:solidFill>
                  <a:srgbClr val="F15B2A"/>
                </a:solidFill>
                <a:latin typeface="Arial Black"/>
                <a:cs typeface="Arial Black"/>
              </a:rPr>
              <a:t>component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365" dirty="0">
                <a:solidFill>
                  <a:srgbClr val="F15B2A"/>
                </a:solidFill>
                <a:latin typeface="Arial Black"/>
                <a:cs typeface="Arial Black"/>
              </a:rPr>
              <a:t>accesses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65" dirty="0">
                <a:solidFill>
                  <a:srgbClr val="F15B2A"/>
                </a:solidFill>
                <a:latin typeface="Arial Black"/>
                <a:cs typeface="Arial Black"/>
              </a:rPr>
              <a:t>props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170" dirty="0">
                <a:solidFill>
                  <a:srgbClr val="F15B2A"/>
                </a:solidFill>
                <a:latin typeface="Arial Black"/>
                <a:cs typeface="Arial Black"/>
              </a:rPr>
              <a:t>object </a:t>
            </a:r>
            <a:r>
              <a:rPr sz="3400" spc="-350" dirty="0">
                <a:solidFill>
                  <a:srgbClr val="F15B2A"/>
                </a:solidFill>
                <a:latin typeface="Arial Black"/>
                <a:cs typeface="Arial Black"/>
              </a:rPr>
              <a:t>Allow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10" dirty="0">
                <a:solidFill>
                  <a:srgbClr val="F15B2A"/>
                </a:solidFill>
                <a:latin typeface="Arial Black"/>
                <a:cs typeface="Arial Black"/>
              </a:rPr>
              <a:t>for</a:t>
            </a:r>
            <a:r>
              <a:rPr sz="3400" spc="-229" dirty="0">
                <a:solidFill>
                  <a:srgbClr val="F15B2A"/>
                </a:solidFill>
                <a:latin typeface="Arial Black"/>
                <a:cs typeface="Arial Black"/>
              </a:rPr>
              <a:t> better </a:t>
            </a:r>
            <a:r>
              <a:rPr sz="3400" spc="-275" dirty="0">
                <a:solidFill>
                  <a:srgbClr val="F15B2A"/>
                </a:solidFill>
                <a:latin typeface="Arial Black"/>
                <a:cs typeface="Arial Black"/>
              </a:rPr>
              <a:t>reusability</a:t>
            </a:r>
            <a:r>
              <a:rPr sz="3400" spc="-225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190" dirty="0">
                <a:solidFill>
                  <a:srgbClr val="F15B2A"/>
                </a:solidFill>
                <a:latin typeface="Arial Black"/>
                <a:cs typeface="Arial Black"/>
              </a:rPr>
              <a:t>of</a:t>
            </a:r>
            <a:r>
              <a:rPr sz="3400" spc="-220" dirty="0">
                <a:solidFill>
                  <a:srgbClr val="F15B2A"/>
                </a:solidFill>
                <a:latin typeface="Arial Black"/>
                <a:cs typeface="Arial Black"/>
              </a:rPr>
              <a:t> </a:t>
            </a:r>
            <a:r>
              <a:rPr sz="3400" spc="-290" dirty="0">
                <a:solidFill>
                  <a:srgbClr val="F15B2A"/>
                </a:solidFill>
                <a:latin typeface="Arial Black"/>
                <a:cs typeface="Arial Black"/>
              </a:rPr>
              <a:t>components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6F983-8870-DB18-7BE6-70513D3A9D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FA7D-4C9B-90D4-8327-32201AF0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C1D66-4304-E068-4101-FA1C543D93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8D624-5170-31B5-D647-11CF306F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4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642</Words>
  <Application>Microsoft Office PowerPoint</Application>
  <PresentationFormat>Custom</PresentationFormat>
  <Paragraphs>195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 Black</vt:lpstr>
      <vt:lpstr>Arial MT</vt:lpstr>
      <vt:lpstr>Consolas</vt:lpstr>
      <vt:lpstr>Lucida Sans Unicode</vt:lpstr>
      <vt:lpstr>Microsoft Sans Serif</vt:lpstr>
      <vt:lpstr>Tahoma</vt:lpstr>
      <vt:lpstr>Office Theme</vt:lpstr>
      <vt:lpstr>Hooks, Props and State</vt:lpstr>
      <vt:lpstr>Props</vt:lpstr>
      <vt:lpstr>Props</vt:lpstr>
      <vt:lpstr>Strict rule: Props are read-only</vt:lpstr>
      <vt:lpstr>PowerPoint Presentation</vt:lpstr>
      <vt:lpstr>PowerPoint Presentation</vt:lpstr>
      <vt:lpstr>PowerPoint Presentation</vt:lpstr>
      <vt:lpstr>Passing arguments to components Using HTML-like attribute syntax Receiving component accesses props object Allow for better reusability of components</vt:lpstr>
      <vt:lpstr>PowerPoint Presentation</vt:lpstr>
      <vt:lpstr>map</vt:lpstr>
      <vt:lpstr>The key prop</vt:lpstr>
      <vt:lpstr>The key prop</vt:lpstr>
      <vt:lpstr>The key prop</vt:lpstr>
      <vt:lpstr>Use id property if present</vt:lpstr>
      <vt:lpstr>A function Starts with "use"</vt:lpstr>
      <vt:lpstr>Only call hooks at the top level</vt:lpstr>
      <vt:lpstr>Components and State</vt:lpstr>
      <vt:lpstr>One Way Data Flow</vt:lpstr>
      <vt:lpstr>State is internal data managed by a component</vt:lpstr>
      <vt:lpstr>A prop value can change</vt:lpstr>
      <vt:lpstr>PowerPoint Presentation</vt:lpstr>
      <vt:lpstr>PowerPoint Presentation</vt:lpstr>
      <vt:lpstr>Core React Features</vt:lpstr>
      <vt:lpstr>Next up: Component Rendering and Side Effects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 Steve</cp:lastModifiedBy>
  <cp:revision>3</cp:revision>
  <dcterms:created xsi:type="dcterms:W3CDTF">2024-10-26T17:00:31Z</dcterms:created>
  <dcterms:modified xsi:type="dcterms:W3CDTF">2024-10-27T03:53:41Z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2024-08-20T00:00:00Z</vt:filetime>
  </property>
  <property fmtid="{D5CDD505-2E9C-101B-9397-08002B2CF9AE}" pid="3" name="LastSaved">
    <vt:filetime>2024-10-26T00:00:00Z</vt:filetime>
  </property>
  <property fmtid="{D5CDD505-2E9C-101B-9397-08002B2CF9AE}" pid="4" name="Producer">
    <vt:lpwstr>macOS Version 14.6.1 (Build 23G93) Quartz PDFContext</vt:lpwstr>
  </property>
</Properties>
</file>